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7" r:id="rId4"/>
    <p:sldMasterId id="2147484301" r:id="rId5"/>
    <p:sldMasterId id="2147484311" r:id="rId6"/>
    <p:sldMasterId id="2147484272" r:id="rId7"/>
    <p:sldMasterId id="2147484318" r:id="rId8"/>
  </p:sldMasterIdLst>
  <p:notesMasterIdLst>
    <p:notesMasterId r:id="rId20"/>
  </p:notesMasterIdLst>
  <p:handoutMasterIdLst>
    <p:handoutMasterId r:id="rId21"/>
  </p:handoutMasterIdLst>
  <p:sldIdLst>
    <p:sldId id="286" r:id="rId9"/>
    <p:sldId id="369" r:id="rId10"/>
    <p:sldId id="372" r:id="rId11"/>
    <p:sldId id="365" r:id="rId12"/>
    <p:sldId id="364" r:id="rId13"/>
    <p:sldId id="367" r:id="rId14"/>
    <p:sldId id="366" r:id="rId15"/>
    <p:sldId id="371" r:id="rId16"/>
    <p:sldId id="373" r:id="rId17"/>
    <p:sldId id="368" r:id="rId18"/>
    <p:sldId id="301" r:id="rId19"/>
  </p:sldIdLst>
  <p:sldSz cx="12192000" cy="6858000"/>
  <p:notesSz cx="7010400" cy="1203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464" userDrawn="1">
          <p15:clr>
            <a:srgbClr val="A4A3A4"/>
          </p15:clr>
        </p15:guide>
        <p15:guide id="4" pos="6408" userDrawn="1">
          <p15:clr>
            <a:srgbClr val="A4A3A4"/>
          </p15:clr>
        </p15:guide>
        <p15:guide id="5" orient="horz" pos="288" userDrawn="1">
          <p15:clr>
            <a:srgbClr val="A4A3A4"/>
          </p15:clr>
        </p15:guide>
        <p15:guide id="7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7EEE"/>
    <a:srgbClr val="FCAE3B"/>
    <a:srgbClr val="CBCBCB"/>
    <a:srgbClr val="FFFF66"/>
    <a:srgbClr val="9F9C95"/>
    <a:srgbClr val="A4A5A3"/>
    <a:srgbClr val="FFFFFF"/>
    <a:srgbClr val="50771B"/>
    <a:srgbClr val="C19859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7160C5-5131-47E1-9AA7-AAE69456AF7F}" v="21" dt="2022-08-14T01:22:31.026"/>
    <p1510:client id="{5B3950BF-C6F1-4626-B115-B1C6DC4B1370}" v="60" dt="2022-08-16T01:40:47.041"/>
    <p1510:client id="{A878F3DA-CE62-408C-8297-C3486CD7C5E0}" v="2" dt="2022-08-06T17:43:29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29" autoAdjust="0"/>
    <p:restoredTop sz="93049" autoAdjust="0"/>
  </p:normalViewPr>
  <p:slideViewPr>
    <p:cSldViewPr snapToGrid="0">
      <p:cViewPr varScale="1">
        <p:scale>
          <a:sx n="95" d="100"/>
          <a:sy n="95" d="100"/>
        </p:scale>
        <p:origin x="442" y="67"/>
      </p:cViewPr>
      <p:guideLst>
        <p:guide orient="horz" pos="2160"/>
        <p:guide pos="3840"/>
        <p:guide pos="4464"/>
        <p:guide pos="6408"/>
        <p:guide orient="horz" pos="288"/>
        <p:guide orient="horz"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zhang\Desktop\W2workshop2022\FinalCaseStudy\Output-Compare\spr-2m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evelopment\W2workshop2022\DeGray\BathymetryCompare\spr-2mUpdat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evelopment\W2workshop2022\DeGray\BathymetryCompare\spr-2mUpdat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Elevation vs Volume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529467728126437"/>
          <c:y val="0.14534407608792915"/>
          <c:w val="0.72528592656076718"/>
          <c:h val="0.71200278195873834"/>
        </c:manualLayout>
      </c:layout>
      <c:scatterChart>
        <c:scatterStyle val="lineMarker"/>
        <c:varyColors val="0"/>
        <c:ser>
          <c:idx val="0"/>
          <c:order val="0"/>
          <c:tx>
            <c:v>2m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'spr-2m'!$Q$2:$Q$35</c:f>
              <c:numCache>
                <c:formatCode>General</c:formatCode>
                <c:ptCount val="34"/>
                <c:pt idx="0">
                  <c:v>1506.585</c:v>
                </c:pt>
                <c:pt idx="1">
                  <c:v>1370.663</c:v>
                </c:pt>
                <c:pt idx="2">
                  <c:v>1238.463</c:v>
                </c:pt>
                <c:pt idx="3">
                  <c:v>1109.8409999999999</c:v>
                </c:pt>
                <c:pt idx="4">
                  <c:v>986.23299999999995</c:v>
                </c:pt>
                <c:pt idx="5">
                  <c:v>868.68</c:v>
                </c:pt>
                <c:pt idx="6">
                  <c:v>756.98199999999997</c:v>
                </c:pt>
                <c:pt idx="7">
                  <c:v>655.13199999999995</c:v>
                </c:pt>
                <c:pt idx="8">
                  <c:v>564.58199999999999</c:v>
                </c:pt>
                <c:pt idx="9">
                  <c:v>481.79599999999999</c:v>
                </c:pt>
                <c:pt idx="10">
                  <c:v>407.512</c:v>
                </c:pt>
                <c:pt idx="11">
                  <c:v>343.13600000000002</c:v>
                </c:pt>
                <c:pt idx="12">
                  <c:v>286.78199999999998</c:v>
                </c:pt>
                <c:pt idx="13">
                  <c:v>236.40600000000001</c:v>
                </c:pt>
                <c:pt idx="14">
                  <c:v>193.31</c:v>
                </c:pt>
                <c:pt idx="15">
                  <c:v>157.01599999999999</c:v>
                </c:pt>
                <c:pt idx="16">
                  <c:v>125.738</c:v>
                </c:pt>
                <c:pt idx="17">
                  <c:v>100.554</c:v>
                </c:pt>
                <c:pt idx="18">
                  <c:v>80.647999999999996</c:v>
                </c:pt>
                <c:pt idx="19">
                  <c:v>64.87</c:v>
                </c:pt>
                <c:pt idx="20">
                  <c:v>52.506</c:v>
                </c:pt>
                <c:pt idx="21">
                  <c:v>42.54</c:v>
                </c:pt>
                <c:pt idx="22">
                  <c:v>34.338000000000001</c:v>
                </c:pt>
                <c:pt idx="23">
                  <c:v>27.558</c:v>
                </c:pt>
                <c:pt idx="24">
                  <c:v>21.664000000000001</c:v>
                </c:pt>
                <c:pt idx="25">
                  <c:v>16.728000000000002</c:v>
                </c:pt>
                <c:pt idx="26">
                  <c:v>12.433999999999999</c:v>
                </c:pt>
                <c:pt idx="27">
                  <c:v>9.0459999999999994</c:v>
                </c:pt>
                <c:pt idx="28">
                  <c:v>6.5259999999999998</c:v>
                </c:pt>
                <c:pt idx="29">
                  <c:v>4.4379999999999997</c:v>
                </c:pt>
                <c:pt idx="30">
                  <c:v>2.7879999999999998</c:v>
                </c:pt>
                <c:pt idx="31">
                  <c:v>1.5940000000000001</c:v>
                </c:pt>
                <c:pt idx="32">
                  <c:v>0.80400000000000005</c:v>
                </c:pt>
                <c:pt idx="33">
                  <c:v>0.216</c:v>
                </c:pt>
              </c:numCache>
            </c:numRef>
          </c:xVal>
          <c:yVal>
            <c:numRef>
              <c:f>'spr-2m'!$P$2:$P$35</c:f>
              <c:numCache>
                <c:formatCode>General</c:formatCode>
                <c:ptCount val="34"/>
                <c:pt idx="0">
                  <c:v>134.35</c:v>
                </c:pt>
                <c:pt idx="1">
                  <c:v>132.35</c:v>
                </c:pt>
                <c:pt idx="2">
                  <c:v>130.35</c:v>
                </c:pt>
                <c:pt idx="3">
                  <c:v>128.35</c:v>
                </c:pt>
                <c:pt idx="4">
                  <c:v>126.35</c:v>
                </c:pt>
                <c:pt idx="5">
                  <c:v>124.35</c:v>
                </c:pt>
                <c:pt idx="6">
                  <c:v>122.35</c:v>
                </c:pt>
                <c:pt idx="7">
                  <c:v>120.35</c:v>
                </c:pt>
                <c:pt idx="8">
                  <c:v>118.35</c:v>
                </c:pt>
                <c:pt idx="9">
                  <c:v>116.35</c:v>
                </c:pt>
                <c:pt idx="10">
                  <c:v>114.35</c:v>
                </c:pt>
                <c:pt idx="11">
                  <c:v>112.35</c:v>
                </c:pt>
                <c:pt idx="12">
                  <c:v>110.35</c:v>
                </c:pt>
                <c:pt idx="13">
                  <c:v>108.35</c:v>
                </c:pt>
                <c:pt idx="14">
                  <c:v>106.35</c:v>
                </c:pt>
                <c:pt idx="15">
                  <c:v>104.35</c:v>
                </c:pt>
                <c:pt idx="16">
                  <c:v>102.35</c:v>
                </c:pt>
                <c:pt idx="17">
                  <c:v>100.35</c:v>
                </c:pt>
                <c:pt idx="18">
                  <c:v>98.35</c:v>
                </c:pt>
                <c:pt idx="19">
                  <c:v>96.35</c:v>
                </c:pt>
                <c:pt idx="20">
                  <c:v>94.35</c:v>
                </c:pt>
                <c:pt idx="21">
                  <c:v>92.35</c:v>
                </c:pt>
                <c:pt idx="22">
                  <c:v>90.35</c:v>
                </c:pt>
                <c:pt idx="23">
                  <c:v>88.35</c:v>
                </c:pt>
                <c:pt idx="24">
                  <c:v>86.35</c:v>
                </c:pt>
                <c:pt idx="25">
                  <c:v>84.35</c:v>
                </c:pt>
                <c:pt idx="26">
                  <c:v>82.35</c:v>
                </c:pt>
                <c:pt idx="27">
                  <c:v>80.349999999999994</c:v>
                </c:pt>
                <c:pt idx="28">
                  <c:v>78.349999999999994</c:v>
                </c:pt>
                <c:pt idx="29">
                  <c:v>76.349999999999994</c:v>
                </c:pt>
                <c:pt idx="30">
                  <c:v>74.349999999999994</c:v>
                </c:pt>
                <c:pt idx="31">
                  <c:v>72.349999999999994</c:v>
                </c:pt>
                <c:pt idx="32">
                  <c:v>70.349999999999994</c:v>
                </c:pt>
                <c:pt idx="33">
                  <c:v>68.349999999999994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ADE-48E8-A063-ADC9FE42D498}"/>
            </c:ext>
          </c:extLst>
        </c:ser>
        <c:ser>
          <c:idx val="1"/>
          <c:order val="1"/>
          <c:tx>
            <c:v>4m</c:v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'spr-2m'!$T$2:$T$19</c:f>
              <c:numCache>
                <c:formatCode>General</c:formatCode>
                <c:ptCount val="18"/>
                <c:pt idx="0">
                  <c:v>1774.7059999999999</c:v>
                </c:pt>
                <c:pt idx="1">
                  <c:v>1506.5840000000001</c:v>
                </c:pt>
                <c:pt idx="2">
                  <c:v>1238.462</c:v>
                </c:pt>
                <c:pt idx="3">
                  <c:v>986.23199999999997</c:v>
                </c:pt>
                <c:pt idx="4">
                  <c:v>756.98199999999997</c:v>
                </c:pt>
                <c:pt idx="5">
                  <c:v>564.58199999999999</c:v>
                </c:pt>
                <c:pt idx="6">
                  <c:v>407.512</c:v>
                </c:pt>
                <c:pt idx="7">
                  <c:v>286.78199999999998</c:v>
                </c:pt>
                <c:pt idx="8">
                  <c:v>193.31</c:v>
                </c:pt>
                <c:pt idx="9">
                  <c:v>125.738</c:v>
                </c:pt>
                <c:pt idx="10">
                  <c:v>80.647999999999996</c:v>
                </c:pt>
                <c:pt idx="11">
                  <c:v>52.506</c:v>
                </c:pt>
                <c:pt idx="12">
                  <c:v>34.338000000000001</c:v>
                </c:pt>
                <c:pt idx="13">
                  <c:v>21.664000000000001</c:v>
                </c:pt>
                <c:pt idx="14">
                  <c:v>12.433999999999999</c:v>
                </c:pt>
                <c:pt idx="15">
                  <c:v>6.5259999999999998</c:v>
                </c:pt>
                <c:pt idx="16">
                  <c:v>2.7879999999999998</c:v>
                </c:pt>
                <c:pt idx="17">
                  <c:v>0.80400000000000005</c:v>
                </c:pt>
              </c:numCache>
            </c:numRef>
          </c:xVal>
          <c:yVal>
            <c:numRef>
              <c:f>'spr-2m'!$S$2:$S$19</c:f>
              <c:numCache>
                <c:formatCode>General</c:formatCode>
                <c:ptCount val="18"/>
                <c:pt idx="0">
                  <c:v>138.35</c:v>
                </c:pt>
                <c:pt idx="1">
                  <c:v>134.35</c:v>
                </c:pt>
                <c:pt idx="2">
                  <c:v>130.35</c:v>
                </c:pt>
                <c:pt idx="3">
                  <c:v>126.35</c:v>
                </c:pt>
                <c:pt idx="4">
                  <c:v>122.35</c:v>
                </c:pt>
                <c:pt idx="5">
                  <c:v>118.35</c:v>
                </c:pt>
                <c:pt idx="6">
                  <c:v>114.35</c:v>
                </c:pt>
                <c:pt idx="7">
                  <c:v>110.35</c:v>
                </c:pt>
                <c:pt idx="8">
                  <c:v>106.35</c:v>
                </c:pt>
                <c:pt idx="9">
                  <c:v>102.35</c:v>
                </c:pt>
                <c:pt idx="10">
                  <c:v>98.35</c:v>
                </c:pt>
                <c:pt idx="11">
                  <c:v>94.35</c:v>
                </c:pt>
                <c:pt idx="12">
                  <c:v>90.35</c:v>
                </c:pt>
                <c:pt idx="13">
                  <c:v>86.35</c:v>
                </c:pt>
                <c:pt idx="14">
                  <c:v>82.35</c:v>
                </c:pt>
                <c:pt idx="15">
                  <c:v>78.349999999999994</c:v>
                </c:pt>
                <c:pt idx="16">
                  <c:v>74.349999999999994</c:v>
                </c:pt>
                <c:pt idx="17">
                  <c:v>70.349999999999994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ADE-48E8-A063-ADC9FE42D498}"/>
            </c:ext>
          </c:extLst>
        </c:ser>
        <c:ser>
          <c:idx val="2"/>
          <c:order val="2"/>
          <c:tx>
            <c:v>1m</c:v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'spr-2m'!$W$2:$W$69</c:f>
              <c:numCache>
                <c:formatCode>General</c:formatCode>
                <c:ptCount val="68"/>
                <c:pt idx="0">
                  <c:v>1507.0229999999999</c:v>
                </c:pt>
                <c:pt idx="1">
                  <c:v>1438.596</c:v>
                </c:pt>
                <c:pt idx="2">
                  <c:v>1371.1</c:v>
                </c:pt>
                <c:pt idx="3">
                  <c:v>1304.5350000000001</c:v>
                </c:pt>
                <c:pt idx="4">
                  <c:v>1238.8820000000001</c:v>
                </c:pt>
                <c:pt idx="5">
                  <c:v>1174.124</c:v>
                </c:pt>
                <c:pt idx="6">
                  <c:v>1110.44</c:v>
                </c:pt>
                <c:pt idx="7">
                  <c:v>1048.009</c:v>
                </c:pt>
                <c:pt idx="8">
                  <c:v>986.96199999999999</c:v>
                </c:pt>
                <c:pt idx="9">
                  <c:v>927.42899999999997</c:v>
                </c:pt>
                <c:pt idx="10">
                  <c:v>869.38499999999999</c:v>
                </c:pt>
                <c:pt idx="11">
                  <c:v>812.80399999999997</c:v>
                </c:pt>
                <c:pt idx="12">
                  <c:v>758.18600000000004</c:v>
                </c:pt>
                <c:pt idx="13">
                  <c:v>706.03</c:v>
                </c:pt>
                <c:pt idx="14">
                  <c:v>656.51800000000003</c:v>
                </c:pt>
                <c:pt idx="15">
                  <c:v>609.83000000000004</c:v>
                </c:pt>
                <c:pt idx="16">
                  <c:v>565.52599999999995</c:v>
                </c:pt>
                <c:pt idx="17">
                  <c:v>523.16200000000003</c:v>
                </c:pt>
                <c:pt idx="18">
                  <c:v>482.83199999999999</c:v>
                </c:pt>
                <c:pt idx="19">
                  <c:v>444.62700000000001</c:v>
                </c:pt>
                <c:pt idx="20">
                  <c:v>408.72399999999999</c:v>
                </c:pt>
                <c:pt idx="21">
                  <c:v>375.29700000000003</c:v>
                </c:pt>
                <c:pt idx="22">
                  <c:v>344.11200000000002</c:v>
                </c:pt>
                <c:pt idx="23">
                  <c:v>314.93200000000002</c:v>
                </c:pt>
                <c:pt idx="24">
                  <c:v>287.50200000000001</c:v>
                </c:pt>
                <c:pt idx="25">
                  <c:v>261.56700000000001</c:v>
                </c:pt>
                <c:pt idx="26">
                  <c:v>237.28899999999999</c:v>
                </c:pt>
                <c:pt idx="27">
                  <c:v>214.83099999999999</c:v>
                </c:pt>
                <c:pt idx="28">
                  <c:v>194.13300000000001</c:v>
                </c:pt>
                <c:pt idx="29">
                  <c:v>175.136</c:v>
                </c:pt>
                <c:pt idx="30">
                  <c:v>157.61600000000001</c:v>
                </c:pt>
                <c:pt idx="31">
                  <c:v>141.35</c:v>
                </c:pt>
                <c:pt idx="32">
                  <c:v>126.473</c:v>
                </c:pt>
                <c:pt idx="33">
                  <c:v>113.119</c:v>
                </c:pt>
                <c:pt idx="34">
                  <c:v>101.187</c:v>
                </c:pt>
                <c:pt idx="35">
                  <c:v>90.573999999999998</c:v>
                </c:pt>
                <c:pt idx="36">
                  <c:v>81.137</c:v>
                </c:pt>
                <c:pt idx="37">
                  <c:v>72.731999999999999</c:v>
                </c:pt>
                <c:pt idx="38">
                  <c:v>65.27</c:v>
                </c:pt>
                <c:pt idx="39">
                  <c:v>58.661000000000001</c:v>
                </c:pt>
                <c:pt idx="40">
                  <c:v>52.779000000000003</c:v>
                </c:pt>
                <c:pt idx="41">
                  <c:v>47.496000000000002</c:v>
                </c:pt>
                <c:pt idx="42">
                  <c:v>42.732999999999997</c:v>
                </c:pt>
                <c:pt idx="43">
                  <c:v>38.411999999999999</c:v>
                </c:pt>
                <c:pt idx="44">
                  <c:v>34.488999999999997</c:v>
                </c:pt>
                <c:pt idx="45">
                  <c:v>30.920999999999999</c:v>
                </c:pt>
                <c:pt idx="46">
                  <c:v>27.641999999999999</c:v>
                </c:pt>
                <c:pt idx="47">
                  <c:v>24.584</c:v>
                </c:pt>
                <c:pt idx="48">
                  <c:v>21.757000000000001</c:v>
                </c:pt>
                <c:pt idx="49">
                  <c:v>19.169</c:v>
                </c:pt>
                <c:pt idx="50">
                  <c:v>16.780999999999999</c:v>
                </c:pt>
                <c:pt idx="51">
                  <c:v>14.554</c:v>
                </c:pt>
                <c:pt idx="52">
                  <c:v>12.52</c:v>
                </c:pt>
                <c:pt idx="53">
                  <c:v>10.712999999999999</c:v>
                </c:pt>
                <c:pt idx="54">
                  <c:v>9.1270000000000007</c:v>
                </c:pt>
                <c:pt idx="55">
                  <c:v>7.7590000000000003</c:v>
                </c:pt>
                <c:pt idx="56">
                  <c:v>6.5529999999999999</c:v>
                </c:pt>
                <c:pt idx="57">
                  <c:v>5.4550000000000001</c:v>
                </c:pt>
                <c:pt idx="58">
                  <c:v>4.4660000000000002</c:v>
                </c:pt>
                <c:pt idx="59">
                  <c:v>3.5859999999999999</c:v>
                </c:pt>
                <c:pt idx="60">
                  <c:v>2.8180000000000001</c:v>
                </c:pt>
                <c:pt idx="61">
                  <c:v>2.1640000000000001</c:v>
                </c:pt>
                <c:pt idx="62">
                  <c:v>1.617</c:v>
                </c:pt>
                <c:pt idx="63">
                  <c:v>1.1719999999999999</c:v>
                </c:pt>
                <c:pt idx="64">
                  <c:v>0.80200000000000005</c:v>
                </c:pt>
                <c:pt idx="65">
                  <c:v>0.48299999999999998</c:v>
                </c:pt>
                <c:pt idx="66">
                  <c:v>0.23499999999999999</c:v>
                </c:pt>
                <c:pt idx="67">
                  <c:v>8.1000000000000003E-2</c:v>
                </c:pt>
              </c:numCache>
            </c:numRef>
          </c:xVal>
          <c:yVal>
            <c:numRef>
              <c:f>'spr-2m'!$V$2:$V$69</c:f>
              <c:numCache>
                <c:formatCode>General</c:formatCode>
                <c:ptCount val="68"/>
                <c:pt idx="0">
                  <c:v>134.35</c:v>
                </c:pt>
                <c:pt idx="1">
                  <c:v>133.35</c:v>
                </c:pt>
                <c:pt idx="2">
                  <c:v>132.35</c:v>
                </c:pt>
                <c:pt idx="3">
                  <c:v>131.35</c:v>
                </c:pt>
                <c:pt idx="4">
                  <c:v>130.35</c:v>
                </c:pt>
                <c:pt idx="5">
                  <c:v>129.35</c:v>
                </c:pt>
                <c:pt idx="6">
                  <c:v>128.35</c:v>
                </c:pt>
                <c:pt idx="7">
                  <c:v>127.35</c:v>
                </c:pt>
                <c:pt idx="8">
                  <c:v>126.35</c:v>
                </c:pt>
                <c:pt idx="9">
                  <c:v>125.35</c:v>
                </c:pt>
                <c:pt idx="10">
                  <c:v>124.35</c:v>
                </c:pt>
                <c:pt idx="11">
                  <c:v>123.35</c:v>
                </c:pt>
                <c:pt idx="12">
                  <c:v>122.35</c:v>
                </c:pt>
                <c:pt idx="13">
                  <c:v>121.35</c:v>
                </c:pt>
                <c:pt idx="14">
                  <c:v>120.35</c:v>
                </c:pt>
                <c:pt idx="15">
                  <c:v>119.35</c:v>
                </c:pt>
                <c:pt idx="16">
                  <c:v>118.35</c:v>
                </c:pt>
                <c:pt idx="17">
                  <c:v>117.35</c:v>
                </c:pt>
                <c:pt idx="18">
                  <c:v>116.35</c:v>
                </c:pt>
                <c:pt idx="19">
                  <c:v>115.35</c:v>
                </c:pt>
                <c:pt idx="20">
                  <c:v>114.35</c:v>
                </c:pt>
                <c:pt idx="21">
                  <c:v>113.35</c:v>
                </c:pt>
                <c:pt idx="22">
                  <c:v>112.35</c:v>
                </c:pt>
                <c:pt idx="23">
                  <c:v>111.35</c:v>
                </c:pt>
                <c:pt idx="24">
                  <c:v>110.35</c:v>
                </c:pt>
                <c:pt idx="25">
                  <c:v>109.35</c:v>
                </c:pt>
                <c:pt idx="26">
                  <c:v>108.35</c:v>
                </c:pt>
                <c:pt idx="27">
                  <c:v>107.35</c:v>
                </c:pt>
                <c:pt idx="28">
                  <c:v>106.35</c:v>
                </c:pt>
                <c:pt idx="29">
                  <c:v>105.35</c:v>
                </c:pt>
                <c:pt idx="30">
                  <c:v>104.35</c:v>
                </c:pt>
                <c:pt idx="31">
                  <c:v>103.35</c:v>
                </c:pt>
                <c:pt idx="32">
                  <c:v>102.35</c:v>
                </c:pt>
                <c:pt idx="33">
                  <c:v>101.35</c:v>
                </c:pt>
                <c:pt idx="34">
                  <c:v>100.35</c:v>
                </c:pt>
                <c:pt idx="35">
                  <c:v>99.35</c:v>
                </c:pt>
                <c:pt idx="36">
                  <c:v>98.35</c:v>
                </c:pt>
                <c:pt idx="37">
                  <c:v>97.35</c:v>
                </c:pt>
                <c:pt idx="38">
                  <c:v>96.35</c:v>
                </c:pt>
                <c:pt idx="39">
                  <c:v>95.35</c:v>
                </c:pt>
                <c:pt idx="40">
                  <c:v>94.35</c:v>
                </c:pt>
                <c:pt idx="41">
                  <c:v>93.35</c:v>
                </c:pt>
                <c:pt idx="42">
                  <c:v>92.35</c:v>
                </c:pt>
                <c:pt idx="43">
                  <c:v>91.35</c:v>
                </c:pt>
                <c:pt idx="44">
                  <c:v>90.35</c:v>
                </c:pt>
                <c:pt idx="45">
                  <c:v>89.35</c:v>
                </c:pt>
                <c:pt idx="46">
                  <c:v>88.35</c:v>
                </c:pt>
                <c:pt idx="47">
                  <c:v>87.35</c:v>
                </c:pt>
                <c:pt idx="48">
                  <c:v>86.35</c:v>
                </c:pt>
                <c:pt idx="49">
                  <c:v>85.35</c:v>
                </c:pt>
                <c:pt idx="50">
                  <c:v>84.35</c:v>
                </c:pt>
                <c:pt idx="51">
                  <c:v>83.35</c:v>
                </c:pt>
                <c:pt idx="52">
                  <c:v>82.35</c:v>
                </c:pt>
                <c:pt idx="53">
                  <c:v>81.349999999999994</c:v>
                </c:pt>
                <c:pt idx="54">
                  <c:v>80.349999999999994</c:v>
                </c:pt>
                <c:pt idx="55">
                  <c:v>79.349999999999994</c:v>
                </c:pt>
                <c:pt idx="56">
                  <c:v>78.349999999999994</c:v>
                </c:pt>
                <c:pt idx="57">
                  <c:v>77.349999999999994</c:v>
                </c:pt>
                <c:pt idx="58">
                  <c:v>76.349999999999994</c:v>
                </c:pt>
                <c:pt idx="59">
                  <c:v>75.349999999999994</c:v>
                </c:pt>
                <c:pt idx="60">
                  <c:v>74.349999999999994</c:v>
                </c:pt>
                <c:pt idx="61">
                  <c:v>73.349999999999994</c:v>
                </c:pt>
                <c:pt idx="62">
                  <c:v>72.349999999999994</c:v>
                </c:pt>
                <c:pt idx="63">
                  <c:v>71.349999999999994</c:v>
                </c:pt>
                <c:pt idx="64">
                  <c:v>70.349999999999994</c:v>
                </c:pt>
                <c:pt idx="65">
                  <c:v>69.349999999999994</c:v>
                </c:pt>
                <c:pt idx="66">
                  <c:v>68.349999999999994</c:v>
                </c:pt>
                <c:pt idx="67">
                  <c:v>67.349999999999994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ADE-48E8-A063-ADC9FE42D4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280688"/>
        <c:axId val="985276528"/>
      </c:scatterChart>
      <c:valAx>
        <c:axId val="985280688"/>
        <c:scaling>
          <c:orientation val="minMax"/>
          <c:max val="2000"/>
          <c:min val="8"/>
        </c:scaling>
        <c:delete val="0"/>
        <c:axPos val="b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/>
                  <a:t>Volume (10^6m3)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76528"/>
        <c:crosses val="autoZero"/>
        <c:crossBetween val="midCat"/>
        <c:majorUnit val="200"/>
        <c:minorUnit val="0.5"/>
      </c:valAx>
      <c:valAx>
        <c:axId val="985276528"/>
        <c:scaling>
          <c:orientation val="minMax"/>
          <c:max val="140"/>
          <c:min val="60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/>
                  <a:t>Elevation (m)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806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624999999999996"/>
          <c:y val="0.31820501603966173"/>
          <c:w val="0.11597222222222223"/>
          <c:h val="0.234376640419947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20000"/>
        <a:lumOff val="8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Temperature Profile at Jday</a:t>
            </a:r>
            <a:r>
              <a:rPr lang="en-US" b="1" baseline="0"/>
              <a:t> = 200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529467728126437"/>
          <c:y val="0.14534407608792915"/>
          <c:w val="0.7177285231738737"/>
          <c:h val="0.71200278195873834"/>
        </c:manualLayout>
      </c:layout>
      <c:scatterChart>
        <c:scatterStyle val="lineMarker"/>
        <c:varyColors val="0"/>
        <c:ser>
          <c:idx val="0"/>
          <c:order val="0"/>
          <c:tx>
            <c:v>2m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'spr-2m'!$E$5322:$E$5344</c:f>
              <c:numCache>
                <c:formatCode>General</c:formatCode>
                <c:ptCount val="23"/>
                <c:pt idx="0">
                  <c:v>33.758000000000003</c:v>
                </c:pt>
                <c:pt idx="1">
                  <c:v>33.372999999999998</c:v>
                </c:pt>
                <c:pt idx="2">
                  <c:v>32.936999999999998</c:v>
                </c:pt>
                <c:pt idx="3">
                  <c:v>27.852</c:v>
                </c:pt>
                <c:pt idx="4">
                  <c:v>20.286000000000001</c:v>
                </c:pt>
                <c:pt idx="5">
                  <c:v>15.598000000000001</c:v>
                </c:pt>
                <c:pt idx="6">
                  <c:v>12.436</c:v>
                </c:pt>
                <c:pt idx="7">
                  <c:v>10.964</c:v>
                </c:pt>
                <c:pt idx="8">
                  <c:v>10.157</c:v>
                </c:pt>
                <c:pt idx="9">
                  <c:v>9.7349999999999994</c:v>
                </c:pt>
                <c:pt idx="10">
                  <c:v>9.3610000000000007</c:v>
                </c:pt>
                <c:pt idx="11">
                  <c:v>8.9730000000000008</c:v>
                </c:pt>
                <c:pt idx="12">
                  <c:v>8.5990000000000002</c:v>
                </c:pt>
                <c:pt idx="13">
                  <c:v>8.2810000000000006</c:v>
                </c:pt>
                <c:pt idx="14">
                  <c:v>8.0440000000000005</c:v>
                </c:pt>
                <c:pt idx="15">
                  <c:v>7.8920000000000003</c:v>
                </c:pt>
                <c:pt idx="16">
                  <c:v>7.8079999999999998</c:v>
                </c:pt>
                <c:pt idx="17">
                  <c:v>7.77</c:v>
                </c:pt>
                <c:pt idx="18">
                  <c:v>7.7629999999999999</c:v>
                </c:pt>
                <c:pt idx="19">
                  <c:v>7.7629999999999999</c:v>
                </c:pt>
                <c:pt idx="20">
                  <c:v>7.7629999999999999</c:v>
                </c:pt>
                <c:pt idx="21">
                  <c:v>7.7629999999999999</c:v>
                </c:pt>
                <c:pt idx="22">
                  <c:v>7.7629999999999999</c:v>
                </c:pt>
              </c:numCache>
            </c:numRef>
          </c:xVal>
          <c:yVal>
            <c:numRef>
              <c:f>'spr-2m'!$D$5322:$D$5344</c:f>
              <c:numCache>
                <c:formatCode>General</c:formatCode>
                <c:ptCount val="23"/>
                <c:pt idx="0">
                  <c:v>122.07299999999999</c:v>
                </c:pt>
                <c:pt idx="1">
                  <c:v>119.35</c:v>
                </c:pt>
                <c:pt idx="2">
                  <c:v>117.35</c:v>
                </c:pt>
                <c:pt idx="3">
                  <c:v>115.35</c:v>
                </c:pt>
                <c:pt idx="4">
                  <c:v>113.35</c:v>
                </c:pt>
                <c:pt idx="5">
                  <c:v>111.35</c:v>
                </c:pt>
                <c:pt idx="6">
                  <c:v>109.35</c:v>
                </c:pt>
                <c:pt idx="7">
                  <c:v>107.35</c:v>
                </c:pt>
                <c:pt idx="8">
                  <c:v>105.35</c:v>
                </c:pt>
                <c:pt idx="9">
                  <c:v>103.35</c:v>
                </c:pt>
                <c:pt idx="10">
                  <c:v>101.35</c:v>
                </c:pt>
                <c:pt idx="11">
                  <c:v>99.35</c:v>
                </c:pt>
                <c:pt idx="12">
                  <c:v>97.35</c:v>
                </c:pt>
                <c:pt idx="13">
                  <c:v>95.35</c:v>
                </c:pt>
                <c:pt idx="14">
                  <c:v>93.35</c:v>
                </c:pt>
                <c:pt idx="15">
                  <c:v>91.35</c:v>
                </c:pt>
                <c:pt idx="16">
                  <c:v>89.35</c:v>
                </c:pt>
                <c:pt idx="17">
                  <c:v>87.35</c:v>
                </c:pt>
                <c:pt idx="18">
                  <c:v>85.35</c:v>
                </c:pt>
                <c:pt idx="19">
                  <c:v>83.35</c:v>
                </c:pt>
                <c:pt idx="20">
                  <c:v>81.349999999999994</c:v>
                </c:pt>
                <c:pt idx="21">
                  <c:v>79.349999999999994</c:v>
                </c:pt>
                <c:pt idx="22">
                  <c:v>77.349999999999994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85B-4377-84AD-90947F351FEE}"/>
            </c:ext>
          </c:extLst>
        </c:ser>
        <c:ser>
          <c:idx val="1"/>
          <c:order val="1"/>
          <c:tx>
            <c:v>4m</c:v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'spr-4m'!$E$2662:$E$2673</c:f>
              <c:numCache>
                <c:formatCode>General</c:formatCode>
                <c:ptCount val="12"/>
                <c:pt idx="0">
                  <c:v>33.466999999999999</c:v>
                </c:pt>
                <c:pt idx="1">
                  <c:v>32.835999999999999</c:v>
                </c:pt>
                <c:pt idx="2">
                  <c:v>25.177</c:v>
                </c:pt>
                <c:pt idx="3">
                  <c:v>17.344000000000001</c:v>
                </c:pt>
                <c:pt idx="4">
                  <c:v>12.561</c:v>
                </c:pt>
                <c:pt idx="5">
                  <c:v>9.7620000000000005</c:v>
                </c:pt>
                <c:pt idx="6">
                  <c:v>8.5109999999999992</c:v>
                </c:pt>
                <c:pt idx="7">
                  <c:v>8.0050000000000008</c:v>
                </c:pt>
                <c:pt idx="8">
                  <c:v>7.9059999999999997</c:v>
                </c:pt>
                <c:pt idx="9">
                  <c:v>7.891</c:v>
                </c:pt>
                <c:pt idx="10">
                  <c:v>7.891</c:v>
                </c:pt>
                <c:pt idx="11">
                  <c:v>7.891</c:v>
                </c:pt>
              </c:numCache>
            </c:numRef>
          </c:xVal>
          <c:yVal>
            <c:numRef>
              <c:f>'spr-4m'!$D$2662:$D$2673</c:f>
              <c:numCache>
                <c:formatCode>General</c:formatCode>
                <c:ptCount val="12"/>
                <c:pt idx="0">
                  <c:v>121.07299999999999</c:v>
                </c:pt>
                <c:pt idx="1">
                  <c:v>116.35</c:v>
                </c:pt>
                <c:pt idx="2">
                  <c:v>112.35</c:v>
                </c:pt>
                <c:pt idx="3">
                  <c:v>108.35</c:v>
                </c:pt>
                <c:pt idx="4">
                  <c:v>104.35</c:v>
                </c:pt>
                <c:pt idx="5">
                  <c:v>100.35</c:v>
                </c:pt>
                <c:pt idx="6">
                  <c:v>96.35</c:v>
                </c:pt>
                <c:pt idx="7">
                  <c:v>92.35</c:v>
                </c:pt>
                <c:pt idx="8">
                  <c:v>88.35</c:v>
                </c:pt>
                <c:pt idx="9">
                  <c:v>84.35</c:v>
                </c:pt>
                <c:pt idx="10">
                  <c:v>80.349999999999994</c:v>
                </c:pt>
                <c:pt idx="11">
                  <c:v>76.349999999999994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85B-4377-84AD-90947F351FEE}"/>
            </c:ext>
          </c:extLst>
        </c:ser>
        <c:ser>
          <c:idx val="2"/>
          <c:order val="2"/>
          <c:tx>
            <c:v>1m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'spr-1m'!$E$10832:$E$10879</c:f>
              <c:numCache>
                <c:formatCode>General</c:formatCode>
                <c:ptCount val="48"/>
                <c:pt idx="0">
                  <c:v>34.002000000000002</c:v>
                </c:pt>
                <c:pt idx="1">
                  <c:v>33.777000000000001</c:v>
                </c:pt>
                <c:pt idx="2">
                  <c:v>33.404000000000003</c:v>
                </c:pt>
                <c:pt idx="3">
                  <c:v>33.018000000000001</c:v>
                </c:pt>
                <c:pt idx="4">
                  <c:v>32.945999999999998</c:v>
                </c:pt>
                <c:pt idx="5">
                  <c:v>31.02</c:v>
                </c:pt>
                <c:pt idx="6">
                  <c:v>25.105</c:v>
                </c:pt>
                <c:pt idx="7">
                  <c:v>21.481000000000002</c:v>
                </c:pt>
                <c:pt idx="8">
                  <c:v>18.233000000000001</c:v>
                </c:pt>
                <c:pt idx="9">
                  <c:v>15.837999999999999</c:v>
                </c:pt>
                <c:pt idx="10">
                  <c:v>14.135999999999999</c:v>
                </c:pt>
                <c:pt idx="11">
                  <c:v>12.999000000000001</c:v>
                </c:pt>
                <c:pt idx="12">
                  <c:v>12.266</c:v>
                </c:pt>
                <c:pt idx="13">
                  <c:v>11.773</c:v>
                </c:pt>
                <c:pt idx="14">
                  <c:v>11.394</c:v>
                </c:pt>
                <c:pt idx="15">
                  <c:v>11.067</c:v>
                </c:pt>
                <c:pt idx="16">
                  <c:v>10.763999999999999</c:v>
                </c:pt>
                <c:pt idx="17">
                  <c:v>10.477</c:v>
                </c:pt>
                <c:pt idx="18">
                  <c:v>10.202999999999999</c:v>
                </c:pt>
                <c:pt idx="19">
                  <c:v>9.9429999999999996</c:v>
                </c:pt>
                <c:pt idx="20">
                  <c:v>9.6950000000000003</c:v>
                </c:pt>
                <c:pt idx="21">
                  <c:v>9.4589999999999996</c:v>
                </c:pt>
                <c:pt idx="22">
                  <c:v>9.2390000000000008</c:v>
                </c:pt>
                <c:pt idx="23">
                  <c:v>9.0370000000000008</c:v>
                </c:pt>
                <c:pt idx="24">
                  <c:v>8.8539999999999992</c:v>
                </c:pt>
                <c:pt idx="25">
                  <c:v>8.6910000000000007</c:v>
                </c:pt>
                <c:pt idx="26">
                  <c:v>8.5470000000000006</c:v>
                </c:pt>
                <c:pt idx="27">
                  <c:v>8.42</c:v>
                </c:pt>
                <c:pt idx="28">
                  <c:v>8.3089999999999993</c:v>
                </c:pt>
                <c:pt idx="29">
                  <c:v>8.2149999999999999</c:v>
                </c:pt>
                <c:pt idx="30">
                  <c:v>8.1359999999999992</c:v>
                </c:pt>
                <c:pt idx="31">
                  <c:v>8.0709999999999997</c:v>
                </c:pt>
                <c:pt idx="32">
                  <c:v>8.0180000000000007</c:v>
                </c:pt>
                <c:pt idx="33">
                  <c:v>7.9749999999999996</c:v>
                </c:pt>
                <c:pt idx="34">
                  <c:v>7.94</c:v>
                </c:pt>
                <c:pt idx="35">
                  <c:v>7.9119999999999999</c:v>
                </c:pt>
                <c:pt idx="36">
                  <c:v>7.891</c:v>
                </c:pt>
                <c:pt idx="37">
                  <c:v>7.8780000000000001</c:v>
                </c:pt>
                <c:pt idx="38">
                  <c:v>7.87</c:v>
                </c:pt>
                <c:pt idx="39">
                  <c:v>7.867</c:v>
                </c:pt>
                <c:pt idx="40">
                  <c:v>7.8659999999999997</c:v>
                </c:pt>
                <c:pt idx="41">
                  <c:v>7.8650000000000002</c:v>
                </c:pt>
                <c:pt idx="42">
                  <c:v>7.8620000000000001</c:v>
                </c:pt>
                <c:pt idx="43">
                  <c:v>7.8620000000000001</c:v>
                </c:pt>
                <c:pt idx="44">
                  <c:v>7.8620000000000001</c:v>
                </c:pt>
                <c:pt idx="45">
                  <c:v>7.8620000000000001</c:v>
                </c:pt>
                <c:pt idx="46">
                  <c:v>7.8620000000000001</c:v>
                </c:pt>
                <c:pt idx="47">
                  <c:v>7.8620000000000001</c:v>
                </c:pt>
              </c:numCache>
            </c:numRef>
          </c:xVal>
          <c:yVal>
            <c:numRef>
              <c:f>'spr-1m'!$D$10832:$D$10879</c:f>
              <c:numCache>
                <c:formatCode>General</c:formatCode>
                <c:ptCount val="48"/>
                <c:pt idx="0">
                  <c:v>123.07299999999999</c:v>
                </c:pt>
                <c:pt idx="1">
                  <c:v>121.85</c:v>
                </c:pt>
                <c:pt idx="2">
                  <c:v>120.85</c:v>
                </c:pt>
                <c:pt idx="3">
                  <c:v>119.85</c:v>
                </c:pt>
                <c:pt idx="4">
                  <c:v>118.85</c:v>
                </c:pt>
                <c:pt idx="5">
                  <c:v>117.85</c:v>
                </c:pt>
                <c:pt idx="6">
                  <c:v>116.85</c:v>
                </c:pt>
                <c:pt idx="7">
                  <c:v>115.85</c:v>
                </c:pt>
                <c:pt idx="8">
                  <c:v>114.85</c:v>
                </c:pt>
                <c:pt idx="9">
                  <c:v>113.85</c:v>
                </c:pt>
                <c:pt idx="10">
                  <c:v>112.85</c:v>
                </c:pt>
                <c:pt idx="11">
                  <c:v>111.85</c:v>
                </c:pt>
                <c:pt idx="12">
                  <c:v>110.85</c:v>
                </c:pt>
                <c:pt idx="13">
                  <c:v>109.85</c:v>
                </c:pt>
                <c:pt idx="14">
                  <c:v>108.85</c:v>
                </c:pt>
                <c:pt idx="15">
                  <c:v>107.85</c:v>
                </c:pt>
                <c:pt idx="16">
                  <c:v>106.85</c:v>
                </c:pt>
                <c:pt idx="17">
                  <c:v>105.85</c:v>
                </c:pt>
                <c:pt idx="18">
                  <c:v>104.85</c:v>
                </c:pt>
                <c:pt idx="19">
                  <c:v>103.85</c:v>
                </c:pt>
                <c:pt idx="20">
                  <c:v>102.85</c:v>
                </c:pt>
                <c:pt idx="21">
                  <c:v>101.85</c:v>
                </c:pt>
                <c:pt idx="22">
                  <c:v>100.85</c:v>
                </c:pt>
                <c:pt idx="23">
                  <c:v>99.85</c:v>
                </c:pt>
                <c:pt idx="24">
                  <c:v>98.85</c:v>
                </c:pt>
                <c:pt idx="25">
                  <c:v>97.85</c:v>
                </c:pt>
                <c:pt idx="26">
                  <c:v>96.85</c:v>
                </c:pt>
                <c:pt idx="27">
                  <c:v>95.85</c:v>
                </c:pt>
                <c:pt idx="28">
                  <c:v>94.85</c:v>
                </c:pt>
                <c:pt idx="29">
                  <c:v>93.85</c:v>
                </c:pt>
                <c:pt idx="30">
                  <c:v>92.85</c:v>
                </c:pt>
                <c:pt idx="31">
                  <c:v>91.85</c:v>
                </c:pt>
                <c:pt idx="32">
                  <c:v>90.85</c:v>
                </c:pt>
                <c:pt idx="33">
                  <c:v>89.85</c:v>
                </c:pt>
                <c:pt idx="34">
                  <c:v>88.85</c:v>
                </c:pt>
                <c:pt idx="35">
                  <c:v>87.85</c:v>
                </c:pt>
                <c:pt idx="36">
                  <c:v>86.85</c:v>
                </c:pt>
                <c:pt idx="37">
                  <c:v>85.85</c:v>
                </c:pt>
                <c:pt idx="38">
                  <c:v>84.85</c:v>
                </c:pt>
                <c:pt idx="39">
                  <c:v>83.85</c:v>
                </c:pt>
                <c:pt idx="40">
                  <c:v>82.85</c:v>
                </c:pt>
                <c:pt idx="41">
                  <c:v>81.849999999999994</c:v>
                </c:pt>
                <c:pt idx="42">
                  <c:v>80.849999999999994</c:v>
                </c:pt>
                <c:pt idx="43">
                  <c:v>79.849999999999994</c:v>
                </c:pt>
                <c:pt idx="44">
                  <c:v>78.849999999999994</c:v>
                </c:pt>
                <c:pt idx="45">
                  <c:v>77.849999999999994</c:v>
                </c:pt>
                <c:pt idx="46">
                  <c:v>76.849999999999994</c:v>
                </c:pt>
                <c:pt idx="47">
                  <c:v>75.849999999999994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85B-4377-84AD-90947F351F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280688"/>
        <c:axId val="985276528"/>
      </c:scatterChart>
      <c:valAx>
        <c:axId val="985280688"/>
        <c:scaling>
          <c:orientation val="minMax"/>
          <c:max val="30"/>
          <c:min val="8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Temperature (oC)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76528"/>
        <c:crosses val="autoZero"/>
        <c:crossBetween val="midCat"/>
        <c:minorUnit val="0.5"/>
      </c:valAx>
      <c:valAx>
        <c:axId val="985276528"/>
        <c:scaling>
          <c:orientation val="minMax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Elevation (m)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806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624999999999996"/>
          <c:y val="0.31820501603966173"/>
          <c:w val="0.11597222222222223"/>
          <c:h val="0.234376640419947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95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Temperature Profile at Jday</a:t>
            </a:r>
            <a:r>
              <a:rPr lang="en-US" b="1" baseline="0"/>
              <a:t> = 100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529467728126437"/>
          <c:y val="0.14534407608792915"/>
          <c:w val="0.74292139743881691"/>
          <c:h val="0.71200278195873834"/>
        </c:manualLayout>
      </c:layout>
      <c:scatterChart>
        <c:scatterStyle val="lineMarker"/>
        <c:varyColors val="0"/>
        <c:ser>
          <c:idx val="0"/>
          <c:order val="0"/>
          <c:tx>
            <c:v>2m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'spr-2m'!$E$2:$E$24</c:f>
              <c:numCache>
                <c:formatCode>General</c:formatCode>
                <c:ptCount val="23"/>
                <c:pt idx="0">
                  <c:v>13.935</c:v>
                </c:pt>
                <c:pt idx="1">
                  <c:v>13.83</c:v>
                </c:pt>
                <c:pt idx="2">
                  <c:v>13.644</c:v>
                </c:pt>
                <c:pt idx="3">
                  <c:v>13.006</c:v>
                </c:pt>
                <c:pt idx="4">
                  <c:v>12.951000000000001</c:v>
                </c:pt>
                <c:pt idx="5">
                  <c:v>12.86</c:v>
                </c:pt>
                <c:pt idx="6">
                  <c:v>11.57</c:v>
                </c:pt>
                <c:pt idx="7">
                  <c:v>9.9320000000000004</c:v>
                </c:pt>
                <c:pt idx="8">
                  <c:v>8.6969999999999992</c:v>
                </c:pt>
                <c:pt idx="9">
                  <c:v>8.4670000000000005</c:v>
                </c:pt>
                <c:pt idx="10">
                  <c:v>8.41</c:v>
                </c:pt>
                <c:pt idx="11">
                  <c:v>8.0579999999999998</c:v>
                </c:pt>
                <c:pt idx="12">
                  <c:v>7.8810000000000002</c:v>
                </c:pt>
                <c:pt idx="13">
                  <c:v>7.6989999999999998</c:v>
                </c:pt>
                <c:pt idx="14">
                  <c:v>7.55</c:v>
                </c:pt>
                <c:pt idx="15">
                  <c:v>7.4290000000000003</c:v>
                </c:pt>
                <c:pt idx="16">
                  <c:v>7.3449999999999998</c:v>
                </c:pt>
                <c:pt idx="17">
                  <c:v>7.2949999999999999</c:v>
                </c:pt>
                <c:pt idx="18">
                  <c:v>7.2720000000000002</c:v>
                </c:pt>
                <c:pt idx="19">
                  <c:v>7.2629999999999999</c:v>
                </c:pt>
                <c:pt idx="20">
                  <c:v>7.26</c:v>
                </c:pt>
                <c:pt idx="21">
                  <c:v>7.2560000000000002</c:v>
                </c:pt>
                <c:pt idx="22">
                  <c:v>7.2569999999999997</c:v>
                </c:pt>
              </c:numCache>
            </c:numRef>
          </c:xVal>
          <c:yVal>
            <c:numRef>
              <c:f>'spr-2m'!$D$2:$D$24</c:f>
              <c:numCache>
                <c:formatCode>General</c:formatCode>
                <c:ptCount val="23"/>
                <c:pt idx="0">
                  <c:v>122.075</c:v>
                </c:pt>
                <c:pt idx="1">
                  <c:v>119.35</c:v>
                </c:pt>
                <c:pt idx="2">
                  <c:v>117.35</c:v>
                </c:pt>
                <c:pt idx="3">
                  <c:v>115.35</c:v>
                </c:pt>
                <c:pt idx="4">
                  <c:v>113.35</c:v>
                </c:pt>
                <c:pt idx="5">
                  <c:v>111.35</c:v>
                </c:pt>
                <c:pt idx="6">
                  <c:v>109.35</c:v>
                </c:pt>
                <c:pt idx="7">
                  <c:v>107.35</c:v>
                </c:pt>
                <c:pt idx="8">
                  <c:v>105.35</c:v>
                </c:pt>
                <c:pt idx="9">
                  <c:v>103.35</c:v>
                </c:pt>
                <c:pt idx="10">
                  <c:v>101.35</c:v>
                </c:pt>
                <c:pt idx="11">
                  <c:v>99.35</c:v>
                </c:pt>
                <c:pt idx="12">
                  <c:v>97.35</c:v>
                </c:pt>
                <c:pt idx="13">
                  <c:v>95.35</c:v>
                </c:pt>
                <c:pt idx="14">
                  <c:v>93.35</c:v>
                </c:pt>
                <c:pt idx="15">
                  <c:v>91.35</c:v>
                </c:pt>
                <c:pt idx="16">
                  <c:v>89.35</c:v>
                </c:pt>
                <c:pt idx="17">
                  <c:v>87.35</c:v>
                </c:pt>
                <c:pt idx="18">
                  <c:v>85.35</c:v>
                </c:pt>
                <c:pt idx="19">
                  <c:v>83.35</c:v>
                </c:pt>
                <c:pt idx="20">
                  <c:v>81.349999999999994</c:v>
                </c:pt>
                <c:pt idx="21">
                  <c:v>79.349999999999994</c:v>
                </c:pt>
                <c:pt idx="22">
                  <c:v>77.349999999999994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892-471A-98C4-AB78D25B6E89}"/>
            </c:ext>
          </c:extLst>
        </c:ser>
        <c:ser>
          <c:idx val="1"/>
          <c:order val="1"/>
          <c:tx>
            <c:v>4m</c:v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'spr-4m'!$E$2:$E$13</c:f>
              <c:numCache>
                <c:formatCode>General</c:formatCode>
                <c:ptCount val="12"/>
                <c:pt idx="0">
                  <c:v>13.789</c:v>
                </c:pt>
                <c:pt idx="1">
                  <c:v>13.529</c:v>
                </c:pt>
                <c:pt idx="2">
                  <c:v>13.189</c:v>
                </c:pt>
                <c:pt idx="3">
                  <c:v>12.117000000000001</c:v>
                </c:pt>
                <c:pt idx="4">
                  <c:v>9.9990000000000006</c:v>
                </c:pt>
                <c:pt idx="5">
                  <c:v>8.4209999999999994</c:v>
                </c:pt>
                <c:pt idx="6">
                  <c:v>8.1059999999999999</c:v>
                </c:pt>
                <c:pt idx="7">
                  <c:v>7.7949999999999999</c:v>
                </c:pt>
                <c:pt idx="8">
                  <c:v>7.726</c:v>
                </c:pt>
                <c:pt idx="9">
                  <c:v>7.6749999999999998</c:v>
                </c:pt>
                <c:pt idx="10">
                  <c:v>7.665</c:v>
                </c:pt>
                <c:pt idx="11">
                  <c:v>7.6559999999999997</c:v>
                </c:pt>
              </c:numCache>
            </c:numRef>
          </c:xVal>
          <c:yVal>
            <c:numRef>
              <c:f>'spr-4m'!$D$2:$D$13</c:f>
              <c:numCache>
                <c:formatCode>General</c:formatCode>
                <c:ptCount val="12"/>
                <c:pt idx="0">
                  <c:v>121.075</c:v>
                </c:pt>
                <c:pt idx="1">
                  <c:v>116.35</c:v>
                </c:pt>
                <c:pt idx="2">
                  <c:v>112.35</c:v>
                </c:pt>
                <c:pt idx="3">
                  <c:v>108.35</c:v>
                </c:pt>
                <c:pt idx="4">
                  <c:v>104.35</c:v>
                </c:pt>
                <c:pt idx="5">
                  <c:v>100.35</c:v>
                </c:pt>
                <c:pt idx="6">
                  <c:v>96.35</c:v>
                </c:pt>
                <c:pt idx="7">
                  <c:v>92.35</c:v>
                </c:pt>
                <c:pt idx="8">
                  <c:v>88.35</c:v>
                </c:pt>
                <c:pt idx="9">
                  <c:v>84.35</c:v>
                </c:pt>
                <c:pt idx="10">
                  <c:v>80.349999999999994</c:v>
                </c:pt>
                <c:pt idx="11">
                  <c:v>76.349999999999994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892-471A-98C4-AB78D25B6E89}"/>
            </c:ext>
          </c:extLst>
        </c:ser>
        <c:ser>
          <c:idx val="2"/>
          <c:order val="2"/>
          <c:tx>
            <c:v>1m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'spr-1m'!$E$2:$E$49</c:f>
              <c:numCache>
                <c:formatCode>General</c:formatCode>
                <c:ptCount val="48"/>
                <c:pt idx="0">
                  <c:v>14</c:v>
                </c:pt>
                <c:pt idx="1">
                  <c:v>13.901999999999999</c:v>
                </c:pt>
                <c:pt idx="2">
                  <c:v>13.772</c:v>
                </c:pt>
                <c:pt idx="3">
                  <c:v>13.706</c:v>
                </c:pt>
                <c:pt idx="4">
                  <c:v>13.659000000000001</c:v>
                </c:pt>
                <c:pt idx="5">
                  <c:v>13.473000000000001</c:v>
                </c:pt>
                <c:pt idx="6">
                  <c:v>13.343999999999999</c:v>
                </c:pt>
                <c:pt idx="7">
                  <c:v>13.223000000000001</c:v>
                </c:pt>
                <c:pt idx="8">
                  <c:v>13.113</c:v>
                </c:pt>
                <c:pt idx="9">
                  <c:v>12.984999999999999</c:v>
                </c:pt>
                <c:pt idx="10">
                  <c:v>12.813000000000001</c:v>
                </c:pt>
                <c:pt idx="11">
                  <c:v>12.595000000000001</c:v>
                </c:pt>
                <c:pt idx="12">
                  <c:v>12.276</c:v>
                </c:pt>
                <c:pt idx="13">
                  <c:v>11.792999999999999</c:v>
                </c:pt>
                <c:pt idx="14">
                  <c:v>11.079000000000001</c:v>
                </c:pt>
                <c:pt idx="15">
                  <c:v>9.8710000000000004</c:v>
                </c:pt>
                <c:pt idx="16">
                  <c:v>8.9019999999999992</c:v>
                </c:pt>
                <c:pt idx="17">
                  <c:v>8.6980000000000004</c:v>
                </c:pt>
                <c:pt idx="18">
                  <c:v>8.6229999999999993</c:v>
                </c:pt>
                <c:pt idx="19">
                  <c:v>8.4920000000000009</c:v>
                </c:pt>
                <c:pt idx="20">
                  <c:v>8.3930000000000007</c:v>
                </c:pt>
                <c:pt idx="21">
                  <c:v>8.2780000000000005</c:v>
                </c:pt>
                <c:pt idx="22">
                  <c:v>8.1560000000000006</c:v>
                </c:pt>
                <c:pt idx="23">
                  <c:v>8.0549999999999997</c:v>
                </c:pt>
                <c:pt idx="24">
                  <c:v>7.9550000000000001</c:v>
                </c:pt>
                <c:pt idx="25">
                  <c:v>7.88</c:v>
                </c:pt>
                <c:pt idx="26">
                  <c:v>7.8</c:v>
                </c:pt>
                <c:pt idx="27">
                  <c:v>7.7169999999999996</c:v>
                </c:pt>
                <c:pt idx="28">
                  <c:v>7.6459999999999999</c:v>
                </c:pt>
                <c:pt idx="29">
                  <c:v>7.5860000000000003</c:v>
                </c:pt>
                <c:pt idx="30">
                  <c:v>7.5339999999999998</c:v>
                </c:pt>
                <c:pt idx="31">
                  <c:v>7.4870000000000001</c:v>
                </c:pt>
                <c:pt idx="32">
                  <c:v>7.4409999999999998</c:v>
                </c:pt>
                <c:pt idx="33">
                  <c:v>7.3959999999999999</c:v>
                </c:pt>
                <c:pt idx="34">
                  <c:v>7.3639999999999999</c:v>
                </c:pt>
                <c:pt idx="35">
                  <c:v>7.3490000000000002</c:v>
                </c:pt>
                <c:pt idx="36">
                  <c:v>7.3369999999999997</c:v>
                </c:pt>
                <c:pt idx="37">
                  <c:v>7.327</c:v>
                </c:pt>
                <c:pt idx="38">
                  <c:v>7.3170000000000002</c:v>
                </c:pt>
                <c:pt idx="39">
                  <c:v>7.3090000000000002</c:v>
                </c:pt>
                <c:pt idx="40">
                  <c:v>7.3010000000000002</c:v>
                </c:pt>
                <c:pt idx="41">
                  <c:v>7.2969999999999997</c:v>
                </c:pt>
                <c:pt idx="42">
                  <c:v>7.2919999999999998</c:v>
                </c:pt>
                <c:pt idx="43">
                  <c:v>7.2859999999999996</c:v>
                </c:pt>
                <c:pt idx="44">
                  <c:v>7.2839999999999998</c:v>
                </c:pt>
                <c:pt idx="45">
                  <c:v>7.2839999999999998</c:v>
                </c:pt>
                <c:pt idx="46">
                  <c:v>7.2839999999999998</c:v>
                </c:pt>
                <c:pt idx="47">
                  <c:v>7.2839999999999998</c:v>
                </c:pt>
              </c:numCache>
            </c:numRef>
          </c:xVal>
          <c:yVal>
            <c:numRef>
              <c:f>'spr-1m'!$D$2:$D$49</c:f>
              <c:numCache>
                <c:formatCode>General</c:formatCode>
                <c:ptCount val="48"/>
                <c:pt idx="0">
                  <c:v>123.075</c:v>
                </c:pt>
                <c:pt idx="1">
                  <c:v>121.85</c:v>
                </c:pt>
                <c:pt idx="2">
                  <c:v>120.85</c:v>
                </c:pt>
                <c:pt idx="3">
                  <c:v>119.85</c:v>
                </c:pt>
                <c:pt idx="4">
                  <c:v>118.85</c:v>
                </c:pt>
                <c:pt idx="5">
                  <c:v>117.85</c:v>
                </c:pt>
                <c:pt idx="6">
                  <c:v>116.85</c:v>
                </c:pt>
                <c:pt idx="7">
                  <c:v>115.85</c:v>
                </c:pt>
                <c:pt idx="8">
                  <c:v>114.85</c:v>
                </c:pt>
                <c:pt idx="9">
                  <c:v>113.85</c:v>
                </c:pt>
                <c:pt idx="10">
                  <c:v>112.85</c:v>
                </c:pt>
                <c:pt idx="11">
                  <c:v>111.85</c:v>
                </c:pt>
                <c:pt idx="12">
                  <c:v>110.85</c:v>
                </c:pt>
                <c:pt idx="13">
                  <c:v>109.85</c:v>
                </c:pt>
                <c:pt idx="14">
                  <c:v>108.85</c:v>
                </c:pt>
                <c:pt idx="15">
                  <c:v>107.85</c:v>
                </c:pt>
                <c:pt idx="16">
                  <c:v>106.85</c:v>
                </c:pt>
                <c:pt idx="17">
                  <c:v>105.85</c:v>
                </c:pt>
                <c:pt idx="18">
                  <c:v>104.85</c:v>
                </c:pt>
                <c:pt idx="19">
                  <c:v>103.85</c:v>
                </c:pt>
                <c:pt idx="20">
                  <c:v>102.85</c:v>
                </c:pt>
                <c:pt idx="21">
                  <c:v>101.85</c:v>
                </c:pt>
                <c:pt idx="22">
                  <c:v>100.85</c:v>
                </c:pt>
                <c:pt idx="23">
                  <c:v>99.85</c:v>
                </c:pt>
                <c:pt idx="24">
                  <c:v>98.85</c:v>
                </c:pt>
                <c:pt idx="25">
                  <c:v>97.85</c:v>
                </c:pt>
                <c:pt idx="26">
                  <c:v>96.85</c:v>
                </c:pt>
                <c:pt idx="27">
                  <c:v>95.85</c:v>
                </c:pt>
                <c:pt idx="28">
                  <c:v>94.85</c:v>
                </c:pt>
                <c:pt idx="29">
                  <c:v>93.85</c:v>
                </c:pt>
                <c:pt idx="30">
                  <c:v>92.85</c:v>
                </c:pt>
                <c:pt idx="31">
                  <c:v>91.85</c:v>
                </c:pt>
                <c:pt idx="32">
                  <c:v>90.85</c:v>
                </c:pt>
                <c:pt idx="33">
                  <c:v>89.85</c:v>
                </c:pt>
                <c:pt idx="34">
                  <c:v>88.85</c:v>
                </c:pt>
                <c:pt idx="35">
                  <c:v>87.85</c:v>
                </c:pt>
                <c:pt idx="36">
                  <c:v>86.85</c:v>
                </c:pt>
                <c:pt idx="37">
                  <c:v>85.85</c:v>
                </c:pt>
                <c:pt idx="38">
                  <c:v>84.85</c:v>
                </c:pt>
                <c:pt idx="39">
                  <c:v>83.85</c:v>
                </c:pt>
                <c:pt idx="40">
                  <c:v>82.85</c:v>
                </c:pt>
                <c:pt idx="41">
                  <c:v>81.849999999999994</c:v>
                </c:pt>
                <c:pt idx="42">
                  <c:v>80.849999999999994</c:v>
                </c:pt>
                <c:pt idx="43">
                  <c:v>79.849999999999994</c:v>
                </c:pt>
                <c:pt idx="44">
                  <c:v>78.849999999999994</c:v>
                </c:pt>
                <c:pt idx="45">
                  <c:v>77.849999999999994</c:v>
                </c:pt>
                <c:pt idx="46">
                  <c:v>76.849999999999994</c:v>
                </c:pt>
                <c:pt idx="47">
                  <c:v>75.849999999999994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892-471A-98C4-AB78D25B6E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280688"/>
        <c:axId val="985276528"/>
      </c:scatterChart>
      <c:valAx>
        <c:axId val="985280688"/>
        <c:scaling>
          <c:orientation val="minMax"/>
          <c:max val="14"/>
          <c:min val="8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Temperature (oC)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76528"/>
        <c:crosses val="autoZero"/>
        <c:crossBetween val="midCat"/>
        <c:minorUnit val="0.5"/>
      </c:valAx>
      <c:valAx>
        <c:axId val="985276528"/>
        <c:scaling>
          <c:orientation val="minMax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Elevation (m)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2806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624999999999996"/>
          <c:y val="0.31820501603966173"/>
          <c:w val="0.11597222222222223"/>
          <c:h val="0.234376640419947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95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1A2DE62-24B0-4972-852B-4785B8FCBE77}" type="datetimeFigureOut">
              <a:rPr lang="en-US"/>
              <a:pPr/>
              <a:t>6/25/2024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03F1684-B626-4C74-9731-CBE8CE5003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53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2.png>
</file>

<file path=ppt/media/image23.png>
</file>

<file path=ppt/media/image24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ADC5788-3AFA-4451-BC67-BFEEAB944D67}" type="datetimeFigureOut">
              <a:rPr lang="en-US"/>
              <a:pPr/>
              <a:t>6/25/2024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A0A3C6-4E22-46FB-836F-CA2C48EC4D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7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42102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7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3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20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61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74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999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0041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47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0106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78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1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3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02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7155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3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86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2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9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6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6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291978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1" r:id="rId1"/>
    <p:sldLayoutId id="2147484327" r:id="rId2"/>
  </p:sldLayoutIdLst>
  <p:hf hd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5ACBF0"/>
          </p15:clr>
        </p15:guide>
        <p15:guide id="2" pos="61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8023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2" r:id="rId1"/>
    <p:sldLayoutId id="2147484308" r:id="rId2"/>
    <p:sldLayoutId id="2147484316" r:id="rId3"/>
    <p:sldLayoutId id="2147484309" r:id="rId4"/>
    <p:sldLayoutId id="214748431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9919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7" r:id="rId4"/>
    <p:sldLayoutId id="2147484315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5ACBF0"/>
          </p15:clr>
        </p15:guide>
        <p15:guide id="2" pos="7296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423884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  <p:sldLayoutId id="2147484321" r:id="rId2"/>
    <p:sldLayoutId id="2147484322" r:id="rId3"/>
    <p:sldLayoutId id="2147484323" r:id="rId4"/>
    <p:sldLayoutId id="2147484324" r:id="rId5"/>
    <p:sldLayoutId id="2147484325" r:id="rId6"/>
    <p:sldLayoutId id="214748432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3" y="2561174"/>
            <a:ext cx="7652082" cy="261676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Lauren Melendez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Engineer Research and Development Center, Environmental Laboratory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CE-QUAL-W2 Workshop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July 08 - 09, 2024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1680058"/>
            <a:ext cx="9144000" cy="687177"/>
          </a:xfrm>
        </p:spPr>
        <p:txBody>
          <a:bodyPr>
            <a:normAutofit/>
          </a:bodyPr>
          <a:lstStyle/>
          <a:p>
            <a:r>
              <a:rPr lang="en-US" sz="2400" dirty="0"/>
              <a:t>Impacts of Model Grid resolutions</a:t>
            </a:r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fld id="{744B3473-5193-4AC1-9169-6977ADF2DCFC}" type="slidenum">
              <a:rPr lang="en-US"/>
              <a:pPr/>
              <a:t>1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46600" y="5784725"/>
            <a:ext cx="977900" cy="9589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7FAA9B-4EFE-46EC-9922-77579BE627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809"/>
          <a:stretch/>
        </p:blipFill>
        <p:spPr>
          <a:xfrm>
            <a:off x="8261685" y="5635231"/>
            <a:ext cx="1162230" cy="1296087"/>
          </a:xfrm>
          <a:prstGeom prst="rect">
            <a:avLst/>
          </a:prstGeom>
        </p:spPr>
      </p:pic>
      <p:sp>
        <p:nvSpPr>
          <p:cNvPr id="15" name="WordArt 3" descr="Environmental Systems &#10;Modeling Team">
            <a:extLst>
              <a:ext uri="{FF2B5EF4-FFF2-40B4-BE49-F238E27FC236}">
                <a16:creationId xmlns:a16="http://schemas.microsoft.com/office/drawing/2014/main" id="{82DC1E1B-09D6-45CD-941D-66951F4189B7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8340651" y="5794410"/>
            <a:ext cx="977900" cy="121515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ArchUp">
              <a:avLst>
                <a:gd name="adj" fmla="val 11218855"/>
              </a:avLst>
            </a:prstTxWarp>
          </a:bodyPr>
          <a:lstStyle/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Environmental Systems</a:t>
            </a:r>
          </a:p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Modeling 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Hands-on Exercises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9BFAD9-C405-3700-A42A-D78C42F75298}"/>
              </a:ext>
            </a:extLst>
          </p:cNvPr>
          <p:cNvSpPr txBox="1"/>
          <p:nvPr/>
        </p:nvSpPr>
        <p:spPr>
          <a:xfrm>
            <a:off x="478631" y="1227721"/>
            <a:ext cx="10673342" cy="389491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latin typeface="+mn-lt"/>
                <a:ea typeface="DengXian"/>
                <a:cs typeface="Calibri"/>
              </a:rPr>
              <a:t>Review the differences of bathymetry files</a:t>
            </a:r>
            <a:r>
              <a:rPr lang="en-US" sz="2200" dirty="0">
                <a:latin typeface="+mn-lt"/>
                <a:ea typeface="DengXian"/>
                <a:cs typeface="Calibri"/>
              </a:rPr>
              <a:t> from “</a:t>
            </a:r>
            <a:r>
              <a:rPr lang="en-US" sz="2200" b="1" dirty="0">
                <a:latin typeface="+mn-lt"/>
                <a:ea typeface="DengXian"/>
                <a:cs typeface="Calibri"/>
              </a:rPr>
              <a:t>DeGray W2 Project</a:t>
            </a:r>
            <a:r>
              <a:rPr lang="en-US" sz="2200" dirty="0">
                <a:latin typeface="+mn-lt"/>
                <a:ea typeface="DengXian"/>
                <a:cs typeface="Calibri"/>
              </a:rPr>
              <a:t>” </a:t>
            </a:r>
            <a:endParaRPr lang="en-US" sz="2200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900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Layer height = 2 m (</a:t>
            </a:r>
            <a:r>
              <a:rPr lang="en-US" sz="2000" b="1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bth1.csv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)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Layer height = 1 m (</a:t>
            </a:r>
            <a:r>
              <a:rPr lang="en-US" sz="2000" b="1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bth1-1m.csv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)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/>
                <a:cs typeface="Calibri"/>
              </a:rPr>
              <a:t>Layer height = 4 m (</a:t>
            </a:r>
            <a:r>
              <a:rPr lang="en-US" sz="2000" b="1" dirty="0">
                <a:effectLst/>
                <a:latin typeface="+mn-lt"/>
                <a:ea typeface="DengXian"/>
                <a:cs typeface="Calibri"/>
              </a:rPr>
              <a:t>bth1-4m.csv</a:t>
            </a:r>
            <a:r>
              <a:rPr lang="en-US" sz="2000" dirty="0">
                <a:effectLst/>
                <a:latin typeface="+mn-lt"/>
                <a:ea typeface="DengXian"/>
                <a:cs typeface="Calibri"/>
              </a:rPr>
              <a:t>)</a:t>
            </a:r>
            <a:endParaRPr lang="en-US" sz="2000" dirty="0">
              <a:latin typeface="+mn-lt"/>
              <a:ea typeface="DengXian"/>
              <a:cs typeface="Calibri"/>
            </a:endParaRP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b="1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latin typeface="+mn-lt"/>
                <a:ea typeface="DengXian"/>
                <a:cs typeface="Arial"/>
              </a:rPr>
              <a:t>Compare the differences of following predicted results for the 2 m, 1 m and 4 m layer heights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+mn-lt"/>
                <a:ea typeface="DengXian"/>
                <a:cs typeface="Arial"/>
              </a:rPr>
              <a:t>water temperature</a:t>
            </a:r>
            <a:r>
              <a:rPr lang="en-US" sz="2000" dirty="0">
                <a:latin typeface="+mn-lt"/>
                <a:ea typeface="DengXian"/>
                <a:cs typeface="Arial"/>
              </a:rPr>
              <a:t> and </a:t>
            </a:r>
            <a:r>
              <a:rPr lang="en-US" sz="2000" dirty="0">
                <a:effectLst/>
                <a:latin typeface="+mn-lt"/>
                <a:ea typeface="DengXian"/>
                <a:cs typeface="Arial"/>
              </a:rPr>
              <a:t>dissolved oxygen profiles </a:t>
            </a:r>
            <a:r>
              <a:rPr lang="en-US" sz="2000" dirty="0">
                <a:latin typeface="+mn-lt"/>
                <a:ea typeface="DengXian"/>
                <a:cs typeface="Arial"/>
              </a:rPr>
              <a:t>(</a:t>
            </a:r>
            <a:r>
              <a:rPr lang="en-US" sz="2000" b="1" dirty="0">
                <a:latin typeface="+mn-lt"/>
                <a:ea typeface="DengXian"/>
                <a:cs typeface="Arial"/>
              </a:rPr>
              <a:t>spr.csv</a:t>
            </a:r>
            <a:r>
              <a:rPr lang="en-US" sz="2000" dirty="0">
                <a:latin typeface="+mn-lt"/>
                <a:ea typeface="DengXian"/>
                <a:cs typeface="Arial"/>
              </a:rPr>
              <a:t>) 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  <a:ea typeface="DengXian"/>
                <a:cs typeface="Arial"/>
              </a:rPr>
              <a:t>withdrawal output (</a:t>
            </a:r>
            <a:r>
              <a:rPr lang="en-US" sz="2000" b="1" dirty="0">
                <a:latin typeface="+mn-lt"/>
                <a:ea typeface="DengXian"/>
                <a:cs typeface="Arial"/>
              </a:rPr>
              <a:t>two_31.csv</a:t>
            </a:r>
            <a:r>
              <a:rPr lang="en-US" sz="2000" dirty="0">
                <a:latin typeface="+mn-lt"/>
                <a:ea typeface="DengXian"/>
                <a:cs typeface="Arial"/>
              </a:rPr>
              <a:t>)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506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4" name="Picture 3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1AF182D0-0F6D-0A39-F4C5-543A714F7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102" y="898087"/>
            <a:ext cx="8168509" cy="530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CE-QUAL-W2 Model Grids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B89E8-DAEB-A7A0-7E3E-E25309E1B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99" y="1225550"/>
            <a:ext cx="7182711" cy="2507823"/>
          </a:xfrm>
        </p:spPr>
        <p:txBody>
          <a:bodyPr/>
          <a:lstStyle/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+mn-lt"/>
              </a:rPr>
              <a:t>Waterbodies/Branches/Segments/Layers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+mn-lt"/>
                <a:ea typeface="DengXian" panose="02010600030101010101" pitchFamily="2" charset="-122"/>
              </a:rPr>
              <a:t>S</a:t>
            </a:r>
            <a:r>
              <a:rPr lang="en-US" sz="2400" b="0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egments (a longitudinal segment of length </a:t>
            </a:r>
            <a:r>
              <a:rPr lang="en-US" sz="2400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∆x</a:t>
            </a:r>
            <a:r>
              <a:rPr lang="en-US" sz="2400" b="0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) 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+mn-lt"/>
                <a:ea typeface="DengXian" panose="02010600030101010101" pitchFamily="2" charset="-122"/>
              </a:rPr>
              <a:t>L</a:t>
            </a:r>
            <a:r>
              <a:rPr lang="en-US" sz="2400" b="0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ayers (a vertical layer of height </a:t>
            </a:r>
            <a:r>
              <a:rPr lang="en-US" sz="2400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∆z</a:t>
            </a:r>
            <a:r>
              <a:rPr lang="en-US" sz="2400" b="0" dirty="0">
                <a:solidFill>
                  <a:srgbClr val="000000"/>
                </a:solidFill>
                <a:effectLst/>
                <a:latin typeface="+mn-lt"/>
                <a:ea typeface="DengXian" panose="02010600030101010101" pitchFamily="2" charset="-122"/>
              </a:rPr>
              <a:t>). 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400" b="0" dirty="0"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0B7DDB3-A4E1-E3E0-82A4-659136387E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897" y="403988"/>
            <a:ext cx="3734864" cy="3247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Timeline&#10;&#10;Description automatically generated">
            <a:extLst>
              <a:ext uri="{FF2B5EF4-FFF2-40B4-BE49-F238E27FC236}">
                <a16:creationId xmlns:a16="http://schemas.microsoft.com/office/drawing/2014/main" id="{9071E916-8A55-3C89-709E-45BAA445F7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98" y="3145891"/>
            <a:ext cx="3899805" cy="2699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9C731CA1-7661-494E-9F5B-D8F2DBFDD4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897" y="3795877"/>
            <a:ext cx="3734864" cy="24769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375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CE-QUAL-W2 Model Grids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B89E8-DAEB-A7A0-7E3E-E25309E1B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77270"/>
            <a:ext cx="7146588" cy="2507823"/>
          </a:xfrm>
        </p:spPr>
        <p:txBody>
          <a:bodyPr/>
          <a:lstStyle/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Defining the spatial resolution (</a:t>
            </a:r>
            <a:r>
              <a:rPr lang="en-US" sz="2400" dirty="0">
                <a:solidFill>
                  <a:schemeClr val="tx1"/>
                </a:solidFill>
                <a:effectLst/>
                <a:latin typeface="+mn-lt"/>
                <a:ea typeface="DengXian" panose="02010600030101010101" pitchFamily="2" charset="-122"/>
              </a:rPr>
              <a:t>∆x </a:t>
            </a:r>
            <a:r>
              <a:rPr lang="en-US" sz="2400" b="0" dirty="0">
                <a:solidFill>
                  <a:schemeClr val="tx1"/>
                </a:solidFill>
                <a:effectLst/>
                <a:latin typeface="+mn-lt"/>
                <a:ea typeface="DengXian" panose="02010600030101010101" pitchFamily="2" charset="-122"/>
              </a:rPr>
              <a:t>and </a:t>
            </a:r>
            <a:r>
              <a:rPr lang="en-US" sz="2400" dirty="0">
                <a:solidFill>
                  <a:schemeClr val="tx1"/>
                </a:solidFill>
                <a:effectLst/>
                <a:latin typeface="+mn-lt"/>
                <a:ea typeface="DengXian" panose="02010600030101010101" pitchFamily="2" charset="-122"/>
              </a:rPr>
              <a:t>∆z</a:t>
            </a:r>
            <a:r>
              <a:rPr lang="en-US" sz="2400" b="0" dirty="0">
                <a:solidFill>
                  <a:schemeClr val="tx1"/>
                </a:solidFill>
                <a:effectLst/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) for the model domain 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effectLst/>
                <a:latin typeface="+mn-lt"/>
                <a:ea typeface="DengXian" panose="02010600030101010101" pitchFamily="2" charset="-122"/>
              </a:rPr>
              <a:t>∆x</a:t>
            </a:r>
            <a:r>
              <a:rPr lang="en-US" sz="24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 = 100 m to 1 km, </a:t>
            </a:r>
            <a:r>
              <a:rPr lang="en-US" sz="2400" dirty="0">
                <a:solidFill>
                  <a:schemeClr val="tx1"/>
                </a:solidFill>
                <a:effectLst/>
                <a:latin typeface="+mn-lt"/>
                <a:ea typeface="DengXian" panose="02010600030101010101" pitchFamily="2" charset="-122"/>
              </a:rPr>
              <a:t>∆z</a:t>
            </a:r>
            <a:r>
              <a:rPr lang="en-US" sz="24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 = 0.5 – 1 m</a:t>
            </a:r>
            <a:endParaRPr lang="en-US" sz="2400" b="0" dirty="0">
              <a:solidFill>
                <a:schemeClr val="tx1"/>
              </a:solidFill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Increasing spatial resolution can severe penalty in terms of turnaround time for running the model</a:t>
            </a:r>
            <a:endParaRPr lang="en-US" sz="2400" b="0" dirty="0">
              <a:solidFill>
                <a:schemeClr val="tx1"/>
              </a:solidFill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+mn-lt"/>
                <a:ea typeface="DengXian" panose="02010600030101010101" pitchFamily="2" charset="-122"/>
                <a:cs typeface="Calibri" panose="020F0502020204030204" pitchFamily="34" charset="0"/>
              </a:rPr>
              <a:t>Model results should not be a function of the grid resolution or the model timestep. 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</a:pPr>
            <a:endParaRPr lang="en-US" sz="2400" b="0" dirty="0">
              <a:solidFill>
                <a:schemeClr val="tx1"/>
              </a:solidFill>
              <a:effectLst/>
              <a:latin typeface="+mn-lt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48974541-D272-7692-A686-2B2C2CCA03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258" y="594652"/>
            <a:ext cx="4091589" cy="2834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Histogram&#10;&#10;Description automatically generated with medium confidence">
            <a:extLst>
              <a:ext uri="{FF2B5EF4-FFF2-40B4-BE49-F238E27FC236}">
                <a16:creationId xmlns:a16="http://schemas.microsoft.com/office/drawing/2014/main" id="{61401E8D-9A81-93CE-0556-CDE05D628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942" y="4232981"/>
            <a:ext cx="3586914" cy="20399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CAF30D3-B69F-889A-B2F5-02F0B9F090C9}"/>
              </a:ext>
            </a:extLst>
          </p:cNvPr>
          <p:cNvGrpSpPr/>
          <p:nvPr/>
        </p:nvGrpSpPr>
        <p:grpSpPr>
          <a:xfrm>
            <a:off x="7068526" y="3978161"/>
            <a:ext cx="4817220" cy="2039962"/>
            <a:chOff x="785931" y="1745673"/>
            <a:chExt cx="7831547" cy="4277276"/>
          </a:xfrm>
        </p:grpSpPr>
        <p:sp>
          <p:nvSpPr>
            <p:cNvPr id="6" name="Freeform 451">
              <a:extLst>
                <a:ext uri="{FF2B5EF4-FFF2-40B4-BE49-F238E27FC236}">
                  <a16:creationId xmlns:a16="http://schemas.microsoft.com/office/drawing/2014/main" id="{80723B45-301E-E983-23B2-9785EC253F97}"/>
                </a:ext>
              </a:extLst>
            </p:cNvPr>
            <p:cNvSpPr/>
            <p:nvPr/>
          </p:nvSpPr>
          <p:spPr>
            <a:xfrm>
              <a:off x="785931" y="1745673"/>
              <a:ext cx="7831547" cy="4277276"/>
            </a:xfrm>
            <a:custGeom>
              <a:avLst/>
              <a:gdLst>
                <a:gd name="connsiteX0" fmla="*/ 0 w 7831547"/>
                <a:gd name="connsiteY0" fmla="*/ 332509 h 4277276"/>
                <a:gd name="connsiteX1" fmla="*/ 340066 w 7831547"/>
                <a:gd name="connsiteY1" fmla="*/ 355180 h 4277276"/>
                <a:gd name="connsiteX2" fmla="*/ 483649 w 7831547"/>
                <a:gd name="connsiteY2" fmla="*/ 408079 h 4277276"/>
                <a:gd name="connsiteX3" fmla="*/ 914400 w 7831547"/>
                <a:gd name="connsiteY3" fmla="*/ 612119 h 4277276"/>
                <a:gd name="connsiteX4" fmla="*/ 1088211 w 7831547"/>
                <a:gd name="connsiteY4" fmla="*/ 748145 h 4277276"/>
                <a:gd name="connsiteX5" fmla="*/ 1292251 w 7831547"/>
                <a:gd name="connsiteY5" fmla="*/ 1035312 h 4277276"/>
                <a:gd name="connsiteX6" fmla="*/ 1466062 w 7831547"/>
                <a:gd name="connsiteY6" fmla="*/ 1398049 h 4277276"/>
                <a:gd name="connsiteX7" fmla="*/ 1541633 w 7831547"/>
                <a:gd name="connsiteY7" fmla="*/ 1556747 h 4277276"/>
                <a:gd name="connsiteX8" fmla="*/ 1647431 w 7831547"/>
                <a:gd name="connsiteY8" fmla="*/ 1927041 h 4277276"/>
                <a:gd name="connsiteX9" fmla="*/ 1700330 w 7831547"/>
                <a:gd name="connsiteY9" fmla="*/ 2047953 h 4277276"/>
                <a:gd name="connsiteX10" fmla="*/ 1738115 w 7831547"/>
                <a:gd name="connsiteY10" fmla="*/ 2191537 h 4277276"/>
                <a:gd name="connsiteX11" fmla="*/ 1806129 w 7831547"/>
                <a:gd name="connsiteY11" fmla="*/ 2365348 h 4277276"/>
                <a:gd name="connsiteX12" fmla="*/ 1813686 w 7831547"/>
                <a:gd name="connsiteY12" fmla="*/ 2388020 h 4277276"/>
                <a:gd name="connsiteX13" fmla="*/ 2063067 w 7831547"/>
                <a:gd name="connsiteY13" fmla="*/ 2856555 h 4277276"/>
                <a:gd name="connsiteX14" fmla="*/ 2244436 w 7831547"/>
                <a:gd name="connsiteY14" fmla="*/ 3173950 h 4277276"/>
                <a:gd name="connsiteX15" fmla="*/ 2251993 w 7831547"/>
                <a:gd name="connsiteY15" fmla="*/ 3196621 h 4277276"/>
                <a:gd name="connsiteX16" fmla="*/ 2357791 w 7831547"/>
                <a:gd name="connsiteY16" fmla="*/ 3325091 h 4277276"/>
                <a:gd name="connsiteX17" fmla="*/ 2569388 w 7831547"/>
                <a:gd name="connsiteY17" fmla="*/ 3597144 h 4277276"/>
                <a:gd name="connsiteX18" fmla="*/ 2592059 w 7831547"/>
                <a:gd name="connsiteY18" fmla="*/ 3612258 h 4277276"/>
                <a:gd name="connsiteX19" fmla="*/ 2712971 w 7831547"/>
                <a:gd name="connsiteY19" fmla="*/ 3702942 h 4277276"/>
                <a:gd name="connsiteX20" fmla="*/ 2826327 w 7831547"/>
                <a:gd name="connsiteY20" fmla="*/ 3808740 h 4277276"/>
                <a:gd name="connsiteX21" fmla="*/ 3158836 w 7831547"/>
                <a:gd name="connsiteY21" fmla="*/ 4043008 h 4277276"/>
                <a:gd name="connsiteX22" fmla="*/ 3347762 w 7831547"/>
                <a:gd name="connsiteY22" fmla="*/ 4080793 h 4277276"/>
                <a:gd name="connsiteX23" fmla="*/ 4027894 w 7831547"/>
                <a:gd name="connsiteY23" fmla="*/ 4239491 h 4277276"/>
                <a:gd name="connsiteX24" fmla="*/ 4239490 w 7831547"/>
                <a:gd name="connsiteY24" fmla="*/ 4262162 h 4277276"/>
                <a:gd name="connsiteX25" fmla="*/ 4473758 w 7831547"/>
                <a:gd name="connsiteY25" fmla="*/ 4269719 h 4277276"/>
                <a:gd name="connsiteX26" fmla="*/ 4655127 w 7831547"/>
                <a:gd name="connsiteY26" fmla="*/ 4277276 h 4277276"/>
                <a:gd name="connsiteX27" fmla="*/ 4844052 w 7831547"/>
                <a:gd name="connsiteY27" fmla="*/ 4269719 h 4277276"/>
                <a:gd name="connsiteX28" fmla="*/ 4949851 w 7831547"/>
                <a:gd name="connsiteY28" fmla="*/ 4254605 h 4277276"/>
                <a:gd name="connsiteX29" fmla="*/ 5010307 w 7831547"/>
                <a:gd name="connsiteY29" fmla="*/ 4247048 h 4277276"/>
                <a:gd name="connsiteX30" fmla="*/ 5063206 w 7831547"/>
                <a:gd name="connsiteY30" fmla="*/ 4231934 h 4277276"/>
                <a:gd name="connsiteX31" fmla="*/ 5176562 w 7831547"/>
                <a:gd name="connsiteY31" fmla="*/ 4216820 h 4277276"/>
                <a:gd name="connsiteX32" fmla="*/ 5199233 w 7831547"/>
                <a:gd name="connsiteY32" fmla="*/ 4194148 h 4277276"/>
                <a:gd name="connsiteX33" fmla="*/ 5244575 w 7831547"/>
                <a:gd name="connsiteY33" fmla="*/ 4156363 h 4277276"/>
                <a:gd name="connsiteX34" fmla="*/ 5312588 w 7831547"/>
                <a:gd name="connsiteY34" fmla="*/ 4118578 h 4277276"/>
                <a:gd name="connsiteX35" fmla="*/ 5425943 w 7831547"/>
                <a:gd name="connsiteY35" fmla="*/ 4058122 h 4277276"/>
                <a:gd name="connsiteX36" fmla="*/ 5463729 w 7831547"/>
                <a:gd name="connsiteY36" fmla="*/ 4020337 h 4277276"/>
                <a:gd name="connsiteX37" fmla="*/ 5592198 w 7831547"/>
                <a:gd name="connsiteY37" fmla="*/ 3922096 h 4277276"/>
                <a:gd name="connsiteX38" fmla="*/ 5660211 w 7831547"/>
                <a:gd name="connsiteY38" fmla="*/ 3838968 h 4277276"/>
                <a:gd name="connsiteX39" fmla="*/ 5713110 w 7831547"/>
                <a:gd name="connsiteY39" fmla="*/ 3786069 h 4277276"/>
                <a:gd name="connsiteX40" fmla="*/ 5728224 w 7831547"/>
                <a:gd name="connsiteY40" fmla="*/ 3748284 h 4277276"/>
                <a:gd name="connsiteX41" fmla="*/ 5796238 w 7831547"/>
                <a:gd name="connsiteY41" fmla="*/ 3672714 h 4277276"/>
                <a:gd name="connsiteX42" fmla="*/ 5849137 w 7831547"/>
                <a:gd name="connsiteY42" fmla="*/ 3574472 h 4277276"/>
                <a:gd name="connsiteX43" fmla="*/ 5894479 w 7831547"/>
                <a:gd name="connsiteY43" fmla="*/ 3438446 h 4277276"/>
                <a:gd name="connsiteX44" fmla="*/ 5902036 w 7831547"/>
                <a:gd name="connsiteY44" fmla="*/ 3370433 h 4277276"/>
                <a:gd name="connsiteX45" fmla="*/ 5909593 w 7831547"/>
                <a:gd name="connsiteY45" fmla="*/ 3287306 h 4277276"/>
                <a:gd name="connsiteX46" fmla="*/ 5954935 w 7831547"/>
                <a:gd name="connsiteY46" fmla="*/ 3226849 h 4277276"/>
                <a:gd name="connsiteX47" fmla="*/ 5992720 w 7831547"/>
                <a:gd name="connsiteY47" fmla="*/ 3143722 h 4277276"/>
                <a:gd name="connsiteX48" fmla="*/ 6053176 w 7831547"/>
                <a:gd name="connsiteY48" fmla="*/ 2992582 h 4277276"/>
                <a:gd name="connsiteX49" fmla="*/ 6098519 w 7831547"/>
                <a:gd name="connsiteY49" fmla="*/ 2917011 h 4277276"/>
                <a:gd name="connsiteX50" fmla="*/ 6128747 w 7831547"/>
                <a:gd name="connsiteY50" fmla="*/ 2848998 h 4277276"/>
                <a:gd name="connsiteX51" fmla="*/ 6158975 w 7831547"/>
                <a:gd name="connsiteY51" fmla="*/ 2803656 h 4277276"/>
                <a:gd name="connsiteX52" fmla="*/ 6219431 w 7831547"/>
                <a:gd name="connsiteY52" fmla="*/ 2697858 h 4277276"/>
                <a:gd name="connsiteX53" fmla="*/ 6287444 w 7831547"/>
                <a:gd name="connsiteY53" fmla="*/ 2576945 h 4277276"/>
                <a:gd name="connsiteX54" fmla="*/ 6325229 w 7831547"/>
                <a:gd name="connsiteY54" fmla="*/ 2493818 h 4277276"/>
                <a:gd name="connsiteX55" fmla="*/ 6355457 w 7831547"/>
                <a:gd name="connsiteY55" fmla="*/ 2478704 h 4277276"/>
                <a:gd name="connsiteX56" fmla="*/ 6378129 w 7831547"/>
                <a:gd name="connsiteY56" fmla="*/ 2463590 h 4277276"/>
                <a:gd name="connsiteX57" fmla="*/ 6415914 w 7831547"/>
                <a:gd name="connsiteY57" fmla="*/ 2410691 h 4277276"/>
                <a:gd name="connsiteX58" fmla="*/ 6476370 w 7831547"/>
                <a:gd name="connsiteY58" fmla="*/ 2289778 h 4277276"/>
                <a:gd name="connsiteX59" fmla="*/ 6499041 w 7831547"/>
                <a:gd name="connsiteY59" fmla="*/ 2214208 h 4277276"/>
                <a:gd name="connsiteX60" fmla="*/ 6536826 w 7831547"/>
                <a:gd name="connsiteY60" fmla="*/ 2161309 h 4277276"/>
                <a:gd name="connsiteX61" fmla="*/ 6582168 w 7831547"/>
                <a:gd name="connsiteY61" fmla="*/ 2070625 h 4277276"/>
                <a:gd name="connsiteX62" fmla="*/ 6612396 w 7831547"/>
                <a:gd name="connsiteY62" fmla="*/ 2010168 h 4277276"/>
                <a:gd name="connsiteX63" fmla="*/ 6703081 w 7831547"/>
                <a:gd name="connsiteY63" fmla="*/ 1806129 h 4277276"/>
                <a:gd name="connsiteX64" fmla="*/ 6793765 w 7831547"/>
                <a:gd name="connsiteY64" fmla="*/ 1685216 h 4277276"/>
                <a:gd name="connsiteX65" fmla="*/ 6861778 w 7831547"/>
                <a:gd name="connsiteY65" fmla="*/ 1617203 h 4277276"/>
                <a:gd name="connsiteX66" fmla="*/ 7012919 w 7831547"/>
                <a:gd name="connsiteY66" fmla="*/ 1549190 h 4277276"/>
                <a:gd name="connsiteX67" fmla="*/ 7111160 w 7831547"/>
                <a:gd name="connsiteY67" fmla="*/ 1496291 h 4277276"/>
                <a:gd name="connsiteX68" fmla="*/ 7141388 w 7831547"/>
                <a:gd name="connsiteY68" fmla="*/ 1466063 h 4277276"/>
                <a:gd name="connsiteX69" fmla="*/ 7194287 w 7831547"/>
                <a:gd name="connsiteY69" fmla="*/ 1375378 h 4277276"/>
                <a:gd name="connsiteX70" fmla="*/ 7201844 w 7831547"/>
                <a:gd name="connsiteY70" fmla="*/ 1337593 h 4277276"/>
                <a:gd name="connsiteX71" fmla="*/ 7209401 w 7831547"/>
                <a:gd name="connsiteY71" fmla="*/ 1231795 h 4277276"/>
                <a:gd name="connsiteX72" fmla="*/ 7232072 w 7831547"/>
                <a:gd name="connsiteY72" fmla="*/ 1148667 h 4277276"/>
                <a:gd name="connsiteX73" fmla="*/ 7254743 w 7831547"/>
                <a:gd name="connsiteY73" fmla="*/ 1020198 h 4277276"/>
                <a:gd name="connsiteX74" fmla="*/ 7269857 w 7831547"/>
                <a:gd name="connsiteY74" fmla="*/ 846387 h 4277276"/>
                <a:gd name="connsiteX75" fmla="*/ 7284971 w 7831547"/>
                <a:gd name="connsiteY75" fmla="*/ 581891 h 4277276"/>
                <a:gd name="connsiteX76" fmla="*/ 7292529 w 7831547"/>
                <a:gd name="connsiteY76" fmla="*/ 468535 h 4277276"/>
                <a:gd name="connsiteX77" fmla="*/ 7300086 w 7831547"/>
                <a:gd name="connsiteY77" fmla="*/ 392965 h 4277276"/>
                <a:gd name="connsiteX78" fmla="*/ 7352985 w 7831547"/>
                <a:gd name="connsiteY78" fmla="*/ 317395 h 4277276"/>
                <a:gd name="connsiteX79" fmla="*/ 7398327 w 7831547"/>
                <a:gd name="connsiteY79" fmla="*/ 204039 h 4277276"/>
                <a:gd name="connsiteX80" fmla="*/ 7420998 w 7831547"/>
                <a:gd name="connsiteY80" fmla="*/ 181368 h 4277276"/>
                <a:gd name="connsiteX81" fmla="*/ 7451226 w 7831547"/>
                <a:gd name="connsiteY81" fmla="*/ 143583 h 4277276"/>
                <a:gd name="connsiteX82" fmla="*/ 7489011 w 7831547"/>
                <a:gd name="connsiteY82" fmla="*/ 120912 h 4277276"/>
                <a:gd name="connsiteX83" fmla="*/ 7557024 w 7831547"/>
                <a:gd name="connsiteY83" fmla="*/ 90684 h 4277276"/>
                <a:gd name="connsiteX84" fmla="*/ 7677937 w 7831547"/>
                <a:gd name="connsiteY84" fmla="*/ 52899 h 4277276"/>
                <a:gd name="connsiteX85" fmla="*/ 7730836 w 7831547"/>
                <a:gd name="connsiteY85" fmla="*/ 22671 h 4277276"/>
                <a:gd name="connsiteX86" fmla="*/ 7791292 w 7831547"/>
                <a:gd name="connsiteY86" fmla="*/ 15114 h 4277276"/>
                <a:gd name="connsiteX87" fmla="*/ 7829077 w 7831547"/>
                <a:gd name="connsiteY87" fmla="*/ 0 h 4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7831547" h="4277276">
                  <a:moveTo>
                    <a:pt x="0" y="332509"/>
                  </a:moveTo>
                  <a:cubicBezTo>
                    <a:pt x="113355" y="340066"/>
                    <a:pt x="227821" y="337642"/>
                    <a:pt x="340066" y="355180"/>
                  </a:cubicBezTo>
                  <a:cubicBezTo>
                    <a:pt x="390460" y="363054"/>
                    <a:pt x="437171" y="387069"/>
                    <a:pt x="483649" y="408079"/>
                  </a:cubicBezTo>
                  <a:cubicBezTo>
                    <a:pt x="1001833" y="642327"/>
                    <a:pt x="743073" y="555010"/>
                    <a:pt x="914400" y="612119"/>
                  </a:cubicBezTo>
                  <a:cubicBezTo>
                    <a:pt x="972337" y="657461"/>
                    <a:pt x="1034838" y="697509"/>
                    <a:pt x="1088211" y="748145"/>
                  </a:cubicBezTo>
                  <a:cubicBezTo>
                    <a:pt x="1177329" y="832693"/>
                    <a:pt x="1237361" y="927146"/>
                    <a:pt x="1292251" y="1035312"/>
                  </a:cubicBezTo>
                  <a:cubicBezTo>
                    <a:pt x="1352924" y="1154875"/>
                    <a:pt x="1408214" y="1277094"/>
                    <a:pt x="1466062" y="1398049"/>
                  </a:cubicBezTo>
                  <a:lnTo>
                    <a:pt x="1541633" y="1556747"/>
                  </a:lnTo>
                  <a:cubicBezTo>
                    <a:pt x="1569746" y="1678571"/>
                    <a:pt x="1599287" y="1816998"/>
                    <a:pt x="1647431" y="1927041"/>
                  </a:cubicBezTo>
                  <a:cubicBezTo>
                    <a:pt x="1665064" y="1967345"/>
                    <a:pt x="1686062" y="2006339"/>
                    <a:pt x="1700330" y="2047953"/>
                  </a:cubicBezTo>
                  <a:cubicBezTo>
                    <a:pt x="1716381" y="2094769"/>
                    <a:pt x="1722465" y="2144586"/>
                    <a:pt x="1738115" y="2191537"/>
                  </a:cubicBezTo>
                  <a:cubicBezTo>
                    <a:pt x="1757789" y="2250559"/>
                    <a:pt x="1783795" y="2307280"/>
                    <a:pt x="1806129" y="2365348"/>
                  </a:cubicBezTo>
                  <a:cubicBezTo>
                    <a:pt x="1808989" y="2372783"/>
                    <a:pt x="1809994" y="2380961"/>
                    <a:pt x="1813686" y="2388020"/>
                  </a:cubicBezTo>
                  <a:cubicBezTo>
                    <a:pt x="1895689" y="2544791"/>
                    <a:pt x="1980369" y="2700149"/>
                    <a:pt x="2063067" y="2856555"/>
                  </a:cubicBezTo>
                  <a:cubicBezTo>
                    <a:pt x="2293435" y="3292250"/>
                    <a:pt x="2044715" y="2841081"/>
                    <a:pt x="2244436" y="3173950"/>
                  </a:cubicBezTo>
                  <a:cubicBezTo>
                    <a:pt x="2248534" y="3180781"/>
                    <a:pt x="2247214" y="3190248"/>
                    <a:pt x="2251993" y="3196621"/>
                  </a:cubicBezTo>
                  <a:cubicBezTo>
                    <a:pt x="2285278" y="3241001"/>
                    <a:pt x="2323808" y="3281242"/>
                    <a:pt x="2357791" y="3325091"/>
                  </a:cubicBezTo>
                  <a:cubicBezTo>
                    <a:pt x="2445970" y="3438870"/>
                    <a:pt x="2478896" y="3500188"/>
                    <a:pt x="2569388" y="3597144"/>
                  </a:cubicBezTo>
                  <a:cubicBezTo>
                    <a:pt x="2575585" y="3603784"/>
                    <a:pt x="2584747" y="3606870"/>
                    <a:pt x="2592059" y="3612258"/>
                  </a:cubicBezTo>
                  <a:cubicBezTo>
                    <a:pt x="2632618" y="3642143"/>
                    <a:pt x="2674370" y="3670567"/>
                    <a:pt x="2712971" y="3702942"/>
                  </a:cubicBezTo>
                  <a:cubicBezTo>
                    <a:pt x="2752572" y="3736156"/>
                    <a:pt x="2786552" y="3775735"/>
                    <a:pt x="2826327" y="3808740"/>
                  </a:cubicBezTo>
                  <a:cubicBezTo>
                    <a:pt x="2944659" y="3906930"/>
                    <a:pt x="3026259" y="3988772"/>
                    <a:pt x="3158836" y="4043008"/>
                  </a:cubicBezTo>
                  <a:cubicBezTo>
                    <a:pt x="3226578" y="4070721"/>
                    <a:pt x="3272607" y="4070772"/>
                    <a:pt x="3347762" y="4080793"/>
                  </a:cubicBezTo>
                  <a:cubicBezTo>
                    <a:pt x="3581905" y="4150169"/>
                    <a:pt x="3768468" y="4211695"/>
                    <a:pt x="4027894" y="4239491"/>
                  </a:cubicBezTo>
                  <a:cubicBezTo>
                    <a:pt x="4098426" y="4247048"/>
                    <a:pt x="4168717" y="4257364"/>
                    <a:pt x="4239490" y="4262162"/>
                  </a:cubicBezTo>
                  <a:cubicBezTo>
                    <a:pt x="4317441" y="4267447"/>
                    <a:pt x="4395680" y="4266880"/>
                    <a:pt x="4473758" y="4269719"/>
                  </a:cubicBezTo>
                  <a:lnTo>
                    <a:pt x="4655127" y="4277276"/>
                  </a:lnTo>
                  <a:lnTo>
                    <a:pt x="4844052" y="4269719"/>
                  </a:lnTo>
                  <a:cubicBezTo>
                    <a:pt x="4997954" y="4260925"/>
                    <a:pt x="4867167" y="4268386"/>
                    <a:pt x="4949851" y="4254605"/>
                  </a:cubicBezTo>
                  <a:cubicBezTo>
                    <a:pt x="4969884" y="4251266"/>
                    <a:pt x="4990155" y="4249567"/>
                    <a:pt x="5010307" y="4247048"/>
                  </a:cubicBezTo>
                  <a:cubicBezTo>
                    <a:pt x="5027940" y="4242010"/>
                    <a:pt x="5045163" y="4235214"/>
                    <a:pt x="5063206" y="4231934"/>
                  </a:cubicBezTo>
                  <a:cubicBezTo>
                    <a:pt x="5100711" y="4225115"/>
                    <a:pt x="5139833" y="4227023"/>
                    <a:pt x="5176562" y="4216820"/>
                  </a:cubicBezTo>
                  <a:cubicBezTo>
                    <a:pt x="5186860" y="4213960"/>
                    <a:pt x="5191245" y="4201248"/>
                    <a:pt x="5199233" y="4194148"/>
                  </a:cubicBezTo>
                  <a:cubicBezTo>
                    <a:pt x="5213937" y="4181077"/>
                    <a:pt x="5228664" y="4167935"/>
                    <a:pt x="5244575" y="4156363"/>
                  </a:cubicBezTo>
                  <a:cubicBezTo>
                    <a:pt x="5302084" y="4114538"/>
                    <a:pt x="5261504" y="4150506"/>
                    <a:pt x="5312588" y="4118578"/>
                  </a:cubicBezTo>
                  <a:cubicBezTo>
                    <a:pt x="5407189" y="4059452"/>
                    <a:pt x="5234628" y="4145083"/>
                    <a:pt x="5425943" y="4058122"/>
                  </a:cubicBezTo>
                  <a:cubicBezTo>
                    <a:pt x="5438538" y="4045527"/>
                    <a:pt x="5449820" y="4031464"/>
                    <a:pt x="5463729" y="4020337"/>
                  </a:cubicBezTo>
                  <a:cubicBezTo>
                    <a:pt x="5587884" y="3921014"/>
                    <a:pt x="5493628" y="4012453"/>
                    <a:pt x="5592198" y="3922096"/>
                  </a:cubicBezTo>
                  <a:cubicBezTo>
                    <a:pt x="5674110" y="3847009"/>
                    <a:pt x="5588201" y="3924071"/>
                    <a:pt x="5660211" y="3838968"/>
                  </a:cubicBezTo>
                  <a:cubicBezTo>
                    <a:pt x="5676319" y="3819932"/>
                    <a:pt x="5695477" y="3803702"/>
                    <a:pt x="5713110" y="3786069"/>
                  </a:cubicBezTo>
                  <a:cubicBezTo>
                    <a:pt x="5718148" y="3773474"/>
                    <a:pt x="5720941" y="3759728"/>
                    <a:pt x="5728224" y="3748284"/>
                  </a:cubicBezTo>
                  <a:cubicBezTo>
                    <a:pt x="5802779" y="3631126"/>
                    <a:pt x="5732072" y="3760941"/>
                    <a:pt x="5796238" y="3672714"/>
                  </a:cubicBezTo>
                  <a:cubicBezTo>
                    <a:pt x="5803945" y="3662118"/>
                    <a:pt x="5843099" y="3590573"/>
                    <a:pt x="5849137" y="3574472"/>
                  </a:cubicBezTo>
                  <a:cubicBezTo>
                    <a:pt x="5865919" y="3529720"/>
                    <a:pt x="5894479" y="3438446"/>
                    <a:pt x="5894479" y="3438446"/>
                  </a:cubicBezTo>
                  <a:cubicBezTo>
                    <a:pt x="5896998" y="3415775"/>
                    <a:pt x="5899766" y="3393130"/>
                    <a:pt x="5902036" y="3370433"/>
                  </a:cubicBezTo>
                  <a:cubicBezTo>
                    <a:pt x="5904805" y="3342748"/>
                    <a:pt x="5899974" y="3313414"/>
                    <a:pt x="5909593" y="3287306"/>
                  </a:cubicBezTo>
                  <a:cubicBezTo>
                    <a:pt x="5918301" y="3263669"/>
                    <a:pt x="5942314" y="3248649"/>
                    <a:pt x="5954935" y="3226849"/>
                  </a:cubicBezTo>
                  <a:cubicBezTo>
                    <a:pt x="5970185" y="3200508"/>
                    <a:pt x="5981195" y="3171893"/>
                    <a:pt x="5992720" y="3143722"/>
                  </a:cubicBezTo>
                  <a:cubicBezTo>
                    <a:pt x="6020906" y="3074823"/>
                    <a:pt x="6019826" y="3055947"/>
                    <a:pt x="6053176" y="2992582"/>
                  </a:cubicBezTo>
                  <a:cubicBezTo>
                    <a:pt x="6066858" y="2966586"/>
                    <a:pt x="6084837" y="2943007"/>
                    <a:pt x="6098519" y="2917011"/>
                  </a:cubicBezTo>
                  <a:cubicBezTo>
                    <a:pt x="6110074" y="2895057"/>
                    <a:pt x="6117072" y="2870889"/>
                    <a:pt x="6128747" y="2848998"/>
                  </a:cubicBezTo>
                  <a:cubicBezTo>
                    <a:pt x="6137295" y="2832970"/>
                    <a:pt x="6150277" y="2819603"/>
                    <a:pt x="6158975" y="2803656"/>
                  </a:cubicBezTo>
                  <a:cubicBezTo>
                    <a:pt x="6234675" y="2664873"/>
                    <a:pt x="6065197" y="2929209"/>
                    <a:pt x="6219431" y="2697858"/>
                  </a:cubicBezTo>
                  <a:cubicBezTo>
                    <a:pt x="6271028" y="2543064"/>
                    <a:pt x="6205576" y="2710912"/>
                    <a:pt x="6287444" y="2576945"/>
                  </a:cubicBezTo>
                  <a:cubicBezTo>
                    <a:pt x="6303315" y="2550973"/>
                    <a:pt x="6307904" y="2518843"/>
                    <a:pt x="6325229" y="2493818"/>
                  </a:cubicBezTo>
                  <a:cubicBezTo>
                    <a:pt x="6331641" y="2484556"/>
                    <a:pt x="6345676" y="2484293"/>
                    <a:pt x="6355457" y="2478704"/>
                  </a:cubicBezTo>
                  <a:cubicBezTo>
                    <a:pt x="6363343" y="2474198"/>
                    <a:pt x="6370572" y="2468628"/>
                    <a:pt x="6378129" y="2463590"/>
                  </a:cubicBezTo>
                  <a:cubicBezTo>
                    <a:pt x="6390724" y="2445957"/>
                    <a:pt x="6405775" y="2429842"/>
                    <a:pt x="6415914" y="2410691"/>
                  </a:cubicBezTo>
                  <a:cubicBezTo>
                    <a:pt x="6510990" y="2231102"/>
                    <a:pt x="6392192" y="2416045"/>
                    <a:pt x="6476370" y="2289778"/>
                  </a:cubicBezTo>
                  <a:cubicBezTo>
                    <a:pt x="6483927" y="2264588"/>
                    <a:pt x="6487843" y="2238004"/>
                    <a:pt x="6499041" y="2214208"/>
                  </a:cubicBezTo>
                  <a:cubicBezTo>
                    <a:pt x="6508268" y="2194601"/>
                    <a:pt x="6525969" y="2180062"/>
                    <a:pt x="6536826" y="2161309"/>
                  </a:cubicBezTo>
                  <a:cubicBezTo>
                    <a:pt x="6553759" y="2132061"/>
                    <a:pt x="6567054" y="2100853"/>
                    <a:pt x="6582168" y="2070625"/>
                  </a:cubicBezTo>
                  <a:cubicBezTo>
                    <a:pt x="6592244" y="2050473"/>
                    <a:pt x="6604028" y="2031087"/>
                    <a:pt x="6612396" y="2010168"/>
                  </a:cubicBezTo>
                  <a:cubicBezTo>
                    <a:pt x="6632192" y="1960679"/>
                    <a:pt x="6679933" y="1836994"/>
                    <a:pt x="6703081" y="1806129"/>
                  </a:cubicBezTo>
                  <a:cubicBezTo>
                    <a:pt x="6733309" y="1765825"/>
                    <a:pt x="6758141" y="1720840"/>
                    <a:pt x="6793765" y="1685216"/>
                  </a:cubicBezTo>
                  <a:cubicBezTo>
                    <a:pt x="6816436" y="1662545"/>
                    <a:pt x="6831362" y="1627342"/>
                    <a:pt x="6861778" y="1617203"/>
                  </a:cubicBezTo>
                  <a:cubicBezTo>
                    <a:pt x="6934131" y="1593085"/>
                    <a:pt x="6918596" y="1600638"/>
                    <a:pt x="7012919" y="1549190"/>
                  </a:cubicBezTo>
                  <a:cubicBezTo>
                    <a:pt x="7124234" y="1488473"/>
                    <a:pt x="7028845" y="1529217"/>
                    <a:pt x="7111160" y="1496291"/>
                  </a:cubicBezTo>
                  <a:cubicBezTo>
                    <a:pt x="7121236" y="1486215"/>
                    <a:pt x="7133315" y="1477805"/>
                    <a:pt x="7141388" y="1466063"/>
                  </a:cubicBezTo>
                  <a:cubicBezTo>
                    <a:pt x="7161214" y="1437225"/>
                    <a:pt x="7194287" y="1375378"/>
                    <a:pt x="7194287" y="1375378"/>
                  </a:cubicBezTo>
                  <a:cubicBezTo>
                    <a:pt x="7196806" y="1362783"/>
                    <a:pt x="7200499" y="1350367"/>
                    <a:pt x="7201844" y="1337593"/>
                  </a:cubicBezTo>
                  <a:cubicBezTo>
                    <a:pt x="7205545" y="1302431"/>
                    <a:pt x="7203815" y="1266707"/>
                    <a:pt x="7209401" y="1231795"/>
                  </a:cubicBezTo>
                  <a:cubicBezTo>
                    <a:pt x="7213939" y="1203434"/>
                    <a:pt x="7226054" y="1176751"/>
                    <a:pt x="7232072" y="1148667"/>
                  </a:cubicBezTo>
                  <a:cubicBezTo>
                    <a:pt x="7241183" y="1106148"/>
                    <a:pt x="7247186" y="1063021"/>
                    <a:pt x="7254743" y="1020198"/>
                  </a:cubicBezTo>
                  <a:cubicBezTo>
                    <a:pt x="7259781" y="962261"/>
                    <a:pt x="7267853" y="904508"/>
                    <a:pt x="7269857" y="846387"/>
                  </a:cubicBezTo>
                  <a:cubicBezTo>
                    <a:pt x="7277942" y="611920"/>
                    <a:pt x="7265397" y="699333"/>
                    <a:pt x="7284971" y="581891"/>
                  </a:cubicBezTo>
                  <a:cubicBezTo>
                    <a:pt x="7287490" y="544106"/>
                    <a:pt x="7289509" y="506284"/>
                    <a:pt x="7292529" y="468535"/>
                  </a:cubicBezTo>
                  <a:cubicBezTo>
                    <a:pt x="7294548" y="443300"/>
                    <a:pt x="7292535" y="417128"/>
                    <a:pt x="7300086" y="392965"/>
                  </a:cubicBezTo>
                  <a:cubicBezTo>
                    <a:pt x="7303409" y="382332"/>
                    <a:pt x="7342915" y="330822"/>
                    <a:pt x="7352985" y="317395"/>
                  </a:cubicBezTo>
                  <a:cubicBezTo>
                    <a:pt x="7365274" y="280528"/>
                    <a:pt x="7376089" y="237397"/>
                    <a:pt x="7398327" y="204039"/>
                  </a:cubicBezTo>
                  <a:cubicBezTo>
                    <a:pt x="7404255" y="195147"/>
                    <a:pt x="7413960" y="189411"/>
                    <a:pt x="7420998" y="181368"/>
                  </a:cubicBezTo>
                  <a:cubicBezTo>
                    <a:pt x="7431619" y="169229"/>
                    <a:pt x="7439171" y="154299"/>
                    <a:pt x="7451226" y="143583"/>
                  </a:cubicBezTo>
                  <a:cubicBezTo>
                    <a:pt x="7462204" y="133825"/>
                    <a:pt x="7476790" y="129060"/>
                    <a:pt x="7489011" y="120912"/>
                  </a:cubicBezTo>
                  <a:cubicBezTo>
                    <a:pt x="7536747" y="89088"/>
                    <a:pt x="7499513" y="102186"/>
                    <a:pt x="7557024" y="90684"/>
                  </a:cubicBezTo>
                  <a:cubicBezTo>
                    <a:pt x="7714873" y="23036"/>
                    <a:pt x="7489990" y="115548"/>
                    <a:pt x="7677937" y="52899"/>
                  </a:cubicBezTo>
                  <a:cubicBezTo>
                    <a:pt x="7745399" y="30412"/>
                    <a:pt x="7648555" y="43241"/>
                    <a:pt x="7730836" y="22671"/>
                  </a:cubicBezTo>
                  <a:cubicBezTo>
                    <a:pt x="7750538" y="17745"/>
                    <a:pt x="7771219" y="18202"/>
                    <a:pt x="7791292" y="15114"/>
                  </a:cubicBezTo>
                  <a:cubicBezTo>
                    <a:pt x="7831547" y="8921"/>
                    <a:pt x="7829077" y="20037"/>
                    <a:pt x="7829077" y="0"/>
                  </a:cubicBezTo>
                </a:path>
              </a:pathLst>
            </a:cu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10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 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FC98ABD-07A9-23A5-66C8-DF533E77A1B4}"/>
                </a:ext>
              </a:extLst>
            </p:cNvPr>
            <p:cNvSpPr/>
            <p:nvPr/>
          </p:nvSpPr>
          <p:spPr>
            <a:xfrm>
              <a:off x="1219200" y="1828800"/>
              <a:ext cx="6934200" cy="762000"/>
            </a:xfrm>
            <a:prstGeom prst="rect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800" kern="1200" dirty="0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Model layer</a:t>
              </a:r>
              <a:endParaRPr lang="en-US" sz="12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E9B031A-6819-756D-58DD-088D1F3A9988}"/>
                </a:ext>
              </a:extLst>
            </p:cNvPr>
            <p:cNvSpPr/>
            <p:nvPr/>
          </p:nvSpPr>
          <p:spPr>
            <a:xfrm>
              <a:off x="1905000" y="2590800"/>
              <a:ext cx="6096000" cy="685800"/>
            </a:xfrm>
            <a:prstGeom prst="rect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10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 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9051592-35C8-CAF8-C803-E514705C1D8C}"/>
                </a:ext>
              </a:extLst>
            </p:cNvPr>
            <p:cNvSpPr/>
            <p:nvPr/>
          </p:nvSpPr>
          <p:spPr>
            <a:xfrm>
              <a:off x="2286000" y="3276600"/>
              <a:ext cx="5257800" cy="762000"/>
            </a:xfrm>
            <a:prstGeom prst="rect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10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 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0F35A86-A67E-C59B-5EBA-77126A4EEE24}"/>
                </a:ext>
              </a:extLst>
            </p:cNvPr>
            <p:cNvSpPr/>
            <p:nvPr/>
          </p:nvSpPr>
          <p:spPr>
            <a:xfrm>
              <a:off x="2895600" y="4038600"/>
              <a:ext cx="4191000" cy="762000"/>
            </a:xfrm>
            <a:prstGeom prst="rect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10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 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A9F85AC-80E0-3206-DF09-73BCE0644ED9}"/>
                </a:ext>
              </a:extLst>
            </p:cNvPr>
            <p:cNvSpPr/>
            <p:nvPr/>
          </p:nvSpPr>
          <p:spPr>
            <a:xfrm>
              <a:off x="3200400" y="4800600"/>
              <a:ext cx="3505200" cy="762000"/>
            </a:xfrm>
            <a:prstGeom prst="rect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10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3888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463" y="279700"/>
            <a:ext cx="11176000" cy="806451"/>
          </a:xfrm>
        </p:spPr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Model Grids - 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DeGray Reservoir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178C1D-C4C3-85B8-B712-B7484E04D2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19" y="3973877"/>
            <a:ext cx="4395453" cy="220119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9DC34A-8082-1959-87B3-8BDDC1442BD7}"/>
              </a:ext>
            </a:extLst>
          </p:cNvPr>
          <p:cNvSpPr txBox="1"/>
          <p:nvPr/>
        </p:nvSpPr>
        <p:spPr>
          <a:xfrm>
            <a:off x="6771536" y="513295"/>
            <a:ext cx="3849066" cy="1849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Branch length 	      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30 km 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Segment lengths </a:t>
            </a:r>
            <a:r>
              <a:rPr lang="en-US" sz="1800" dirty="0">
                <a:latin typeface="+mn-lt"/>
                <a:ea typeface="DengXian" panose="02010600030101010101" pitchFamily="2" charset="-122"/>
                <a:cs typeface="Calibri,Bold"/>
              </a:rPr>
              <a:t>  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1000 m 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Maximum width     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5530 m 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Layer height </a:t>
            </a:r>
            <a:r>
              <a:rPr lang="en-US" sz="1800" dirty="0">
                <a:latin typeface="+mn-lt"/>
                <a:ea typeface="DengXian" panose="02010600030101010101" pitchFamily="2" charset="-122"/>
                <a:cs typeface="Calibri,Bold"/>
              </a:rPr>
              <a:t>          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2 m 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Upstream segment    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2</a:t>
            </a: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 </a:t>
            </a: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Downstream segment  </a:t>
            </a:r>
            <a:r>
              <a:rPr lang="en-US" sz="18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31</a:t>
            </a:r>
            <a:endParaRPr lang="en-US" sz="1800" b="1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F6F797-4851-3104-A50B-559BDC419C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72" y="1141916"/>
            <a:ext cx="4399000" cy="2642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549583-F4DB-B240-A2B6-DAA2F8B1D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7635" y="2537693"/>
            <a:ext cx="4836317" cy="36373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7AF81C-37C1-3F55-8E5F-8F99F5A1C9D5}"/>
              </a:ext>
            </a:extLst>
          </p:cNvPr>
          <p:cNvSpPr txBox="1"/>
          <p:nvPr/>
        </p:nvSpPr>
        <p:spPr>
          <a:xfrm>
            <a:off x="9353552" y="3620058"/>
            <a:ext cx="1195516" cy="397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+mn-lt"/>
                <a:ea typeface="DengXian" panose="02010600030101010101" pitchFamily="2" charset="-122"/>
              </a:rPr>
              <a:t>∆z = </a:t>
            </a:r>
            <a:r>
              <a:rPr lang="en-US" sz="2000" b="1" dirty="0">
                <a:solidFill>
                  <a:srgbClr val="FF0000"/>
                </a:solidFill>
                <a:effectLst/>
                <a:latin typeface="+mn-lt"/>
                <a:ea typeface="DengXian" panose="02010600030101010101" pitchFamily="2" charset="-122"/>
                <a:cs typeface="Calibri,Bold"/>
              </a:rPr>
              <a:t>2m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A7A5A0-1A89-96B5-4F5A-146F193C5503}"/>
              </a:ext>
            </a:extLst>
          </p:cNvPr>
          <p:cNvSpPr txBox="1"/>
          <p:nvPr/>
        </p:nvSpPr>
        <p:spPr>
          <a:xfrm>
            <a:off x="9353552" y="5474396"/>
            <a:ext cx="1195516" cy="397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+mn-lt"/>
                <a:ea typeface="DengXian" panose="02010600030101010101" pitchFamily="2" charset="-122"/>
              </a:rPr>
              <a:t>∆z = </a:t>
            </a:r>
            <a:r>
              <a:rPr lang="en-US" sz="2000" b="1" dirty="0">
                <a:solidFill>
                  <a:srgbClr val="FF0000"/>
                </a:solidFill>
                <a:latin typeface="+mn-lt"/>
                <a:ea typeface="DengXian" panose="02010600030101010101" pitchFamily="2" charset="-122"/>
              </a:rPr>
              <a:t>1</a:t>
            </a:r>
            <a:r>
              <a:rPr lang="en-US" sz="2000" b="1" dirty="0">
                <a:solidFill>
                  <a:srgbClr val="FF0000"/>
                </a:solidFill>
                <a:effectLst/>
                <a:latin typeface="+mn-lt"/>
                <a:ea typeface="DengXian" panose="02010600030101010101" pitchFamily="2" charset="-122"/>
                <a:cs typeface="Calibri,Bold"/>
              </a:rPr>
              <a:t>m </a:t>
            </a:r>
          </a:p>
        </p:txBody>
      </p:sp>
    </p:spTree>
    <p:extLst>
      <p:ext uri="{BB962C8B-B14F-4D97-AF65-F5344CB8AC3E}">
        <p14:creationId xmlns:p14="http://schemas.microsoft.com/office/powerpoint/2010/main" val="299159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DeGray Bathymetry Files (2m, 1m, 4m)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496E6B-58E7-7E01-FC55-AD5F8A045D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1088566"/>
            <a:ext cx="5780088" cy="27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BFBC22-0792-3BA2-D9DC-FFA1B75846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414" y="1081093"/>
            <a:ext cx="5645150" cy="2306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816029-B2AE-0614-9692-1FDB697013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5240" y="3671304"/>
            <a:ext cx="5645150" cy="231346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B89EE7-5FF7-F16D-B31F-A8035F388604}"/>
              </a:ext>
            </a:extLst>
          </p:cNvPr>
          <p:cNvSpPr txBox="1"/>
          <p:nvPr/>
        </p:nvSpPr>
        <p:spPr>
          <a:xfrm>
            <a:off x="1046163" y="4132526"/>
            <a:ext cx="5175251" cy="204434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segment lengths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water surface elevations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segment orientations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bottom friction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layer heights for each segment, and</a:t>
            </a:r>
            <a:r>
              <a:rPr lang="en-US" sz="2000" dirty="0">
                <a:latin typeface="+mn-lt"/>
                <a:ea typeface="DengXian"/>
                <a:cs typeface="Times New Roman"/>
              </a:rPr>
              <a:t> 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DengXian"/>
                <a:cs typeface="Times New Roman"/>
              </a:rPr>
              <a:t>average widths for each grid cell.</a:t>
            </a:r>
            <a:r>
              <a:rPr lang="en-US" sz="2000" dirty="0">
                <a:latin typeface="+mn-lt"/>
                <a:ea typeface="DengXian"/>
                <a:cs typeface="Times New Roman"/>
              </a:rPr>
              <a:t> </a:t>
            </a:r>
            <a:endParaRPr lang="en-US" sz="2000" dirty="0">
              <a:effectLst/>
              <a:latin typeface="+mn-lt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EDB922-23B4-3E54-6671-9D43A4AA66FE}"/>
              </a:ext>
            </a:extLst>
          </p:cNvPr>
          <p:cNvSpPr txBox="1"/>
          <p:nvPr/>
        </p:nvSpPr>
        <p:spPr>
          <a:xfrm>
            <a:off x="346193" y="3801198"/>
            <a:ext cx="1195516" cy="397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effectLst/>
                <a:latin typeface="+mn-lt"/>
                <a:ea typeface="DengXian" panose="02010600030101010101" pitchFamily="2" charset="-122"/>
              </a:rPr>
              <a:t>∆z = </a:t>
            </a:r>
            <a:r>
              <a:rPr lang="en-US" sz="20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2m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385C39-66F0-2DC3-C300-D4DB8062A985}"/>
              </a:ext>
            </a:extLst>
          </p:cNvPr>
          <p:cNvSpPr txBox="1"/>
          <p:nvPr/>
        </p:nvSpPr>
        <p:spPr>
          <a:xfrm>
            <a:off x="6154128" y="5958240"/>
            <a:ext cx="1195516" cy="397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effectLst/>
                <a:latin typeface="+mn-lt"/>
                <a:ea typeface="DengXian" panose="02010600030101010101" pitchFamily="2" charset="-122"/>
              </a:rPr>
              <a:t>∆z = </a:t>
            </a:r>
            <a:r>
              <a:rPr lang="en-US" sz="2000" b="1" dirty="0">
                <a:latin typeface="+mn-lt"/>
                <a:ea typeface="DengXian" panose="02010600030101010101" pitchFamily="2" charset="-122"/>
              </a:rPr>
              <a:t>1</a:t>
            </a:r>
            <a:r>
              <a:rPr lang="en-US" sz="20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m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FE8358-2C80-7070-866A-87F1CF7D53EC}"/>
              </a:ext>
            </a:extLst>
          </p:cNvPr>
          <p:cNvSpPr txBox="1"/>
          <p:nvPr/>
        </p:nvSpPr>
        <p:spPr>
          <a:xfrm>
            <a:off x="6136665" y="3339639"/>
            <a:ext cx="1195516" cy="397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effectLst/>
                <a:latin typeface="+mn-lt"/>
                <a:ea typeface="DengXian" panose="02010600030101010101" pitchFamily="2" charset="-122"/>
              </a:rPr>
              <a:t>∆z = </a:t>
            </a:r>
            <a:r>
              <a:rPr lang="en-US" sz="2000" b="1" dirty="0">
                <a:latin typeface="+mn-lt"/>
                <a:ea typeface="DengXian" panose="02010600030101010101" pitchFamily="2" charset="-122"/>
              </a:rPr>
              <a:t>4</a:t>
            </a:r>
            <a:r>
              <a:rPr lang="en-US" sz="2000" b="1" dirty="0">
                <a:effectLst/>
                <a:latin typeface="+mn-lt"/>
                <a:ea typeface="DengXian" panose="02010600030101010101" pitchFamily="2" charset="-122"/>
                <a:cs typeface="Calibri,Bold"/>
              </a:rPr>
              <a:t>m </a:t>
            </a:r>
          </a:p>
        </p:txBody>
      </p:sp>
    </p:spTree>
    <p:extLst>
      <p:ext uri="{BB962C8B-B14F-4D97-AF65-F5344CB8AC3E}">
        <p14:creationId xmlns:p14="http://schemas.microsoft.com/office/powerpoint/2010/main" val="141931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DeGray Reservoir Elevation vs Volume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D190C7F-3E1A-4079-A2BD-85254FD778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1711611"/>
              </p:ext>
            </p:extLst>
          </p:nvPr>
        </p:nvGraphicFramePr>
        <p:xfrm>
          <a:off x="2346897" y="1949246"/>
          <a:ext cx="7303130" cy="42473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1AF5C2F-0AB1-EF2A-F688-09061587A774}"/>
              </a:ext>
            </a:extLst>
          </p:cNvPr>
          <p:cNvSpPr txBox="1"/>
          <p:nvPr/>
        </p:nvSpPr>
        <p:spPr>
          <a:xfrm>
            <a:off x="251818" y="933583"/>
            <a:ext cx="1024492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>
                <a:effectLst/>
                <a:latin typeface="+mn-lt"/>
                <a:ea typeface="DengXian" panose="02010600030101010101" pitchFamily="2" charset="-122"/>
              </a:rPr>
              <a:t>pre.opt</a:t>
            </a:r>
            <a:r>
              <a:rPr lang="en-US" sz="2000" b="1" dirty="0">
                <a:effectLst/>
                <a:latin typeface="+mn-lt"/>
                <a:ea typeface="DengXian" panose="02010600030101010101" pitchFamily="2" charset="-122"/>
              </a:rPr>
              <a:t> </a:t>
            </a:r>
            <a:r>
              <a:rPr lang="en-US" sz="2000" dirty="0">
                <a:latin typeface="+mn-lt"/>
                <a:ea typeface="DengXian" panose="02010600030101010101" pitchFamily="2" charset="-122"/>
              </a:rPr>
              <a:t>created from the W2 preprocessor </a:t>
            </a:r>
            <a:r>
              <a:rPr lang="en-US" sz="2000" dirty="0">
                <a:effectLst/>
                <a:latin typeface="+mn-lt"/>
                <a:ea typeface="DengXian" panose="02010600030101010101" pitchFamily="2" charset="-122"/>
              </a:rPr>
              <a:t>contains the model area-volume vs. elevation data. </a:t>
            </a:r>
            <a:endParaRPr lang="en-US" sz="2000" b="0" i="0" u="none" strike="noStrike" baseline="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+mn-lt"/>
              </a:rPr>
              <a:t>Comparison of reservoir stage-volume curves for three model grids. 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8652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DeGray Modeled Water Temperature Profiles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2C0F4E9-3A26-4134-94FA-0F6BE56BFC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9548502"/>
              </p:ext>
            </p:extLst>
          </p:nvPr>
        </p:nvGraphicFramePr>
        <p:xfrm>
          <a:off x="6353181" y="1323702"/>
          <a:ext cx="5413397" cy="41673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B6A51E0-EA30-4C5F-9889-C945270208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756255"/>
              </p:ext>
            </p:extLst>
          </p:nvPr>
        </p:nvGraphicFramePr>
        <p:xfrm>
          <a:off x="406399" y="1323977"/>
          <a:ext cx="5689599" cy="41673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78112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DeGray </a:t>
            </a:r>
            <a:r>
              <a:rPr lang="en-US" sz="3600" dirty="0">
                <a:solidFill>
                  <a:schemeClr val="tx1"/>
                </a:solidFill>
                <a:latin typeface="Calibri"/>
                <a:ea typeface="DengXian"/>
                <a:cs typeface="Calibri"/>
              </a:rPr>
              <a:t>Modeled Dissolved Oxygen (DO) Profiles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30CB89E2-5E26-B49F-02D8-0D904335E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97" y="1084219"/>
            <a:ext cx="11333556" cy="43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314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Detroit Lake W2 Model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B9C606-CD90-6533-0627-600270A52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53" y="2538643"/>
            <a:ext cx="5303695" cy="17437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4153AE-EF14-C129-A6F4-F583547AB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886" y="4302592"/>
            <a:ext cx="4966228" cy="19555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647C68-EFE6-1C21-17A8-82AB106E87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781" y="1540908"/>
            <a:ext cx="4741117" cy="47171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11361F-6CB6-2FA3-BA91-3497727152CB}"/>
              </a:ext>
            </a:extLst>
          </p:cNvPr>
          <p:cNvSpPr txBox="1"/>
          <p:nvPr/>
        </p:nvSpPr>
        <p:spPr>
          <a:xfrm>
            <a:off x="206138" y="952452"/>
            <a:ext cx="640772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+mn-lt"/>
              </a:rPr>
              <a:t>The </a:t>
            </a:r>
            <a:r>
              <a:rPr lang="en-US" sz="2000" dirty="0">
                <a:solidFill>
                  <a:srgbClr val="000000"/>
                </a:solidFill>
                <a:latin typeface="+mn-lt"/>
              </a:rPr>
              <a:t>W2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n-lt"/>
              </a:rPr>
              <a:t>model segments were modified to reduce the total number of segments</a:t>
            </a:r>
            <a:r>
              <a:rPr lang="en-US" sz="2000" dirty="0">
                <a:solidFill>
                  <a:srgbClr val="000000"/>
                </a:solidFill>
                <a:latin typeface="+mn-lt"/>
              </a:rPr>
              <a:t> (66 </a:t>
            </a:r>
            <a:r>
              <a:rPr lang="en-US" sz="2000" dirty="0">
                <a:solidFill>
                  <a:srgbClr val="000000"/>
                </a:solidFill>
                <a:latin typeface="+mn-lt"/>
                <a:sym typeface="Wingdings" panose="05000000000000000000" pitchFamily="2" charset="2"/>
              </a:rPr>
              <a:t> 36)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n-lt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n-lt"/>
              </a:rPr>
              <a:t>W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n-lt"/>
              </a:rPr>
              <a:t>hen significantly coarsening a model grid, some of the finer details of the flow and temperature dynamics were lost. </a:t>
            </a:r>
            <a:endParaRPr lang="en-US" sz="2000" dirty="0">
              <a:latin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116A36-CEC3-9380-23F3-8602BDC06E22}"/>
              </a:ext>
            </a:extLst>
          </p:cNvPr>
          <p:cNvSpPr txBox="1"/>
          <p:nvPr/>
        </p:nvSpPr>
        <p:spPr>
          <a:xfrm>
            <a:off x="6867825" y="463849"/>
            <a:ext cx="511703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000000"/>
                </a:solidFill>
                <a:latin typeface="+mn-lt"/>
              </a:rPr>
              <a:t>The final model chosen (shown in yellow) tracked the original outlet temperatures (shown in black) very well.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955DB3-DB36-3209-CAD1-5BF9BC36C2D0}"/>
              </a:ext>
            </a:extLst>
          </p:cNvPr>
          <p:cNvSpPr txBox="1"/>
          <p:nvPr/>
        </p:nvSpPr>
        <p:spPr>
          <a:xfrm>
            <a:off x="3891017" y="5981098"/>
            <a:ext cx="211040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Courtesy of Scott Wells</a:t>
            </a:r>
          </a:p>
        </p:txBody>
      </p:sp>
    </p:spTree>
    <p:extLst>
      <p:ext uri="{BB962C8B-B14F-4D97-AF65-F5344CB8AC3E}">
        <p14:creationId xmlns:p14="http://schemas.microsoft.com/office/powerpoint/2010/main" val="3937158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</p:bldLst>
  </p:timing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4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5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11" ma:contentTypeDescription="Create a new document." ma:contentTypeScope="" ma:versionID="3728a24128c8d92f839bb13793558aed">
  <xsd:schema xmlns:xsd="http://www.w3.org/2001/XMLSchema" xmlns:xs="http://www.w3.org/2001/XMLSchema" xmlns:p="http://schemas.microsoft.com/office/2006/metadata/properties" xmlns:ns2="83868113-c0a5-43de-a876-5fe4e9e92519" xmlns:ns3="33812d21-cc6d-40d3-8190-1784895c4f86" targetNamespace="http://schemas.microsoft.com/office/2006/metadata/properties" ma:root="true" ma:fieldsID="b12b5e841fafb2392613c5d5cd91cc7a" ns2:_="" ns3:_="">
    <xsd:import namespace="83868113-c0a5-43de-a876-5fe4e9e92519"/>
    <xsd:import namespace="33812d21-cc6d-40d3-8190-1784895c4f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e6c1609-49e0-4fdc-8f5b-8b798a9691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812d21-cc6d-40d3-8190-1784895c4f8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54ceb61-3fcb-461d-8e52-255959401034}" ma:internalName="TaxCatchAll" ma:showField="CatchAllData" ma:web="33812d21-cc6d-40d3-8190-1784895c4f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3868113-c0a5-43de-a876-5fe4e9e92519">
      <Terms xmlns="http://schemas.microsoft.com/office/infopath/2007/PartnerControls"/>
    </lcf76f155ced4ddcb4097134ff3c332f>
    <TaxCatchAll xmlns="33812d21-cc6d-40d3-8190-1784895c4f86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5C1546A-7BF1-478A-AEE6-F3E3CD973ACA}"/>
</file>

<file path=customXml/itemProps2.xml><?xml version="1.0" encoding="utf-8"?>
<ds:datastoreItem xmlns:ds="http://schemas.openxmlformats.org/officeDocument/2006/customXml" ds:itemID="{E991F692-3C53-4CCC-ABAB-DE325E273E84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d0df2f8a-2bd1-4a75-833f-ab046cdad13d"/>
    <ds:schemaRef ds:uri="3d7cd9bf-014c-4164-aa31-ccc0b16984c2"/>
    <ds:schemaRef ds:uri="83868113-c0a5-43de-a876-5fe4e9e92519"/>
    <ds:schemaRef ds:uri="33812d21-cc6d-40d3-8190-1784895c4f86"/>
  </ds:schemaRefs>
</ds:datastoreItem>
</file>

<file path=customXml/itemProps3.xml><?xml version="1.0" encoding="utf-8"?>
<ds:datastoreItem xmlns:ds="http://schemas.openxmlformats.org/officeDocument/2006/customXml" ds:itemID="{558FABFF-2334-4719-9D84-3E10528D1EE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ERDC PowerPoint Template - CUI</Template>
  <TotalTime>695</TotalTime>
  <Words>458</Words>
  <Application>Microsoft Office PowerPoint</Application>
  <PresentationFormat>Widescreen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Title Slide Templates</vt:lpstr>
      <vt:lpstr>UNCL // FOUO Content</vt:lpstr>
      <vt:lpstr>UNCLASSIFIED Content</vt:lpstr>
      <vt:lpstr>Custom Classification Content</vt:lpstr>
      <vt:lpstr>Standard White Theme</vt:lpstr>
      <vt:lpstr>Impacts of Model Grid resolutions</vt:lpstr>
      <vt:lpstr>CE-QUAL-W2 Model Grids</vt:lpstr>
      <vt:lpstr>CE-QUAL-W2 Model Grids</vt:lpstr>
      <vt:lpstr>Model Grids - DeGray Reservoir</vt:lpstr>
      <vt:lpstr>DeGray Bathymetry Files (2m, 1m, 4m)</vt:lpstr>
      <vt:lpstr>DeGray Reservoir Elevation vs Volume</vt:lpstr>
      <vt:lpstr>DeGray Modeled Water Temperature Profiles</vt:lpstr>
      <vt:lpstr>DeGray Modeled Dissolved Oxygen (DO) Profiles</vt:lpstr>
      <vt:lpstr>Detroit Lake W2 Model</vt:lpstr>
      <vt:lpstr>Hands-on Exercises</vt:lpstr>
      <vt:lpstr>Questions?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CE-QUAL-W2 workshop Bathymetry</dc:title>
  <dc:creator>Melendez, Lauren L CIV USARMY CEERD-EL (USA)</dc:creator>
  <cp:lastModifiedBy>Melendez, Lauren L CIV USARMY CEERD-EL (USA)</cp:lastModifiedBy>
  <cp:revision>171</cp:revision>
  <cp:lastPrinted>2018-03-14T15:02:38Z</cp:lastPrinted>
  <dcterms:created xsi:type="dcterms:W3CDTF">2022-08-04T21:02:01Z</dcterms:created>
  <dcterms:modified xsi:type="dcterms:W3CDTF">2024-06-25T16:24:26Z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  <property fmtid="{D5CDD505-2E9C-101B-9397-08002B2CF9AE}" pid="3" name="MediaServiceImageTags">
    <vt:lpwstr/>
  </property>
</Properties>
</file>

<file path=docProps/thumbnail.jpeg>
</file>